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2.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17"/>
  </p:notesMasterIdLst>
  <p:handoutMasterIdLst>
    <p:handoutMasterId r:id="rId18"/>
  </p:handoutMasterIdLst>
  <p:sldIdLst>
    <p:sldId id="257" r:id="rId2"/>
    <p:sldId id="296" r:id="rId3"/>
    <p:sldId id="287" r:id="rId4"/>
    <p:sldId id="267" r:id="rId5"/>
    <p:sldId id="266" r:id="rId6"/>
    <p:sldId id="297" r:id="rId7"/>
    <p:sldId id="281" r:id="rId8"/>
    <p:sldId id="289" r:id="rId9"/>
    <p:sldId id="298" r:id="rId10"/>
    <p:sldId id="288" r:id="rId11"/>
    <p:sldId id="291" r:id="rId12"/>
    <p:sldId id="292" r:id="rId13"/>
    <p:sldId id="293" r:id="rId14"/>
    <p:sldId id="294" r:id="rId15"/>
    <p:sldId id="261" r:id="rId16"/>
  </p:sldIdLst>
  <p:sldSz cx="9144000" cy="5143500" type="screen16x9"/>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be, Jennifer" initials="RJ" lastIdx="2" clrIdx="0">
    <p:extLst>
      <p:ext uri="{19B8F6BF-5375-455C-9EA6-DF929625EA0E}">
        <p15:presenceInfo xmlns:p15="http://schemas.microsoft.com/office/powerpoint/2012/main" userId="Rabe, Jennif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1CE"/>
    <a:srgbClr val="FEFBE6"/>
    <a:srgbClr val="FDF9DB"/>
    <a:srgbClr val="EFFFD9"/>
    <a:srgbClr val="336699"/>
    <a:srgbClr val="000000"/>
    <a:srgbClr val="0066CC"/>
    <a:srgbClr val="FDFDFD"/>
    <a:srgbClr val="F6F9FC"/>
    <a:srgbClr val="88A9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04" autoAdjust="0"/>
    <p:restoredTop sz="90731" autoAdjust="0"/>
  </p:normalViewPr>
  <p:slideViewPr>
    <p:cSldViewPr>
      <p:cViewPr varScale="1">
        <p:scale>
          <a:sx n="92" d="100"/>
          <a:sy n="92" d="100"/>
        </p:scale>
        <p:origin x="1128" y="84"/>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95" d="100"/>
          <a:sy n="95" d="100"/>
        </p:scale>
        <p:origin x="-3618"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28" Type="http://schemas.openxmlformats.org/officeDocument/2006/relationships/customXml" Target="../customXml/item5.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dirty="0"/>
          </a:p>
        </p:txBody>
      </p:sp>
      <p:sp>
        <p:nvSpPr>
          <p:cNvPr id="3" name="Datumsplatzhalt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73C4BC95-9E11-4DEA-8BE5-E157E2571A3B}" type="datetimeFigureOut">
              <a:rPr lang="en-US" smtClean="0"/>
              <a:t>11/14/2019</a:t>
            </a:fld>
            <a:endParaRPr lang="en-US" dirty="0"/>
          </a:p>
        </p:txBody>
      </p:sp>
      <p:sp>
        <p:nvSpPr>
          <p:cNvPr id="4" name="Fußzeilenplatzhalt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dirty="0"/>
          </a:p>
        </p:txBody>
      </p:sp>
      <p:sp>
        <p:nvSpPr>
          <p:cNvPr id="5" name="Foliennummernplatzhalt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996DC051-B211-4118-BFE4-0A924B0F8234}" type="slidenum">
              <a:rPr lang="en-US" smtClean="0"/>
              <a:t>‹nº›</a:t>
            </a:fld>
            <a:endParaRPr lang="en-US" dirty="0"/>
          </a:p>
        </p:txBody>
      </p:sp>
    </p:spTree>
    <p:extLst>
      <p:ext uri="{BB962C8B-B14F-4D97-AF65-F5344CB8AC3E}">
        <p14:creationId xmlns:p14="http://schemas.microsoft.com/office/powerpoint/2010/main" val="381125483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dirty="0"/>
          </a:p>
        </p:txBody>
      </p:sp>
      <p:sp>
        <p:nvSpPr>
          <p:cNvPr id="3" name="Datumsplatzhalt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4C069FEA-704E-4519-B6DF-BFD0B4C89041}" type="datetimeFigureOut">
              <a:rPr lang="en-US" smtClean="0"/>
              <a:t>11/14/2019</a:t>
            </a:fld>
            <a:endParaRPr lang="en-US" dirty="0"/>
          </a:p>
        </p:txBody>
      </p:sp>
      <p:sp>
        <p:nvSpPr>
          <p:cNvPr id="4" name="Folienbildplatzhalt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izenplatzhalt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dirty="0"/>
          </a:p>
        </p:txBody>
      </p:sp>
      <p:sp>
        <p:nvSpPr>
          <p:cNvPr id="7" name="Foliennummernplatzhalt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3359D7F7-2877-47ED-8163-0F1E99914F37}" type="slidenum">
              <a:rPr lang="en-US" smtClean="0"/>
              <a:t>‹nº›</a:t>
            </a:fld>
            <a:endParaRPr lang="en-US" dirty="0"/>
          </a:p>
        </p:txBody>
      </p:sp>
    </p:spTree>
    <p:extLst>
      <p:ext uri="{BB962C8B-B14F-4D97-AF65-F5344CB8AC3E}">
        <p14:creationId xmlns:p14="http://schemas.microsoft.com/office/powerpoint/2010/main" val="339472637"/>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80213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89105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sz="1200" baseline="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43112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de-DE" sz="1200" dirty="0"/>
          </a:p>
        </p:txBody>
      </p:sp>
    </p:spTree>
    <p:extLst>
      <p:ext uri="{BB962C8B-B14F-4D97-AF65-F5344CB8AC3E}">
        <p14:creationId xmlns:p14="http://schemas.microsoft.com/office/powerpoint/2010/main" val="2643112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50000"/>
              </a:lnSpc>
              <a:spcBef>
                <a:spcPts val="0"/>
              </a:spcBef>
              <a:spcAft>
                <a:spcPts val="0"/>
              </a:spcAft>
              <a:buClrTx/>
              <a:buSzTx/>
              <a:buFontTx/>
              <a:buNone/>
              <a:tabLst/>
              <a:defRPr/>
            </a:pPr>
            <a:endParaRPr lang="de-DE" sz="12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25354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sz="1200" dirty="0"/>
          </a:p>
        </p:txBody>
      </p:sp>
    </p:spTree>
    <p:extLst>
      <p:ext uri="{BB962C8B-B14F-4D97-AF65-F5344CB8AC3E}">
        <p14:creationId xmlns:p14="http://schemas.microsoft.com/office/powerpoint/2010/main" val="3481662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sz="1200" dirty="0"/>
          </a:p>
        </p:txBody>
      </p:sp>
    </p:spTree>
    <p:extLst>
      <p:ext uri="{BB962C8B-B14F-4D97-AF65-F5344CB8AC3E}">
        <p14:creationId xmlns:p14="http://schemas.microsoft.com/office/powerpoint/2010/main" val="348166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buFontTx/>
              <a:buNone/>
            </a:pPr>
            <a:endParaRPr lang="de-DE"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79700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438961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1597820"/>
            <a:ext cx="7772400" cy="1102519"/>
          </a:xfrm>
        </p:spPr>
        <p:txBody>
          <a:bodyPr/>
          <a:lstStyle>
            <a:lvl1pPr>
              <a:defRPr sz="3600"/>
            </a:lvl1pPr>
          </a:lstStyle>
          <a:p>
            <a:r>
              <a:rPr lang="de-DE" dirty="0"/>
              <a:t>Titelmasterformat durch Klicken bearbeiten</a:t>
            </a:r>
            <a:endParaRPr lang="en-US" dirty="0"/>
          </a:p>
        </p:txBody>
      </p:sp>
      <p:sp>
        <p:nvSpPr>
          <p:cNvPr id="3" name="Untertitel 2"/>
          <p:cNvSpPr>
            <a:spLocks noGrp="1"/>
          </p:cNvSpPr>
          <p:nvPr>
            <p:ph type="subTitle" idx="1"/>
          </p:nvPr>
        </p:nvSpPr>
        <p:spPr>
          <a:xfrm>
            <a:off x="1371600" y="2914650"/>
            <a:ext cx="6400800" cy="131445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endParaRPr lang="en-US" dirty="0"/>
          </a:p>
        </p:txBody>
      </p:sp>
      <p:sp>
        <p:nvSpPr>
          <p:cNvPr id="5"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34000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8"/>
            <a:ext cx="8229600" cy="709588"/>
          </a:xfrm>
        </p:spPr>
        <p:txBody>
          <a:bodyPr/>
          <a:lstStyle/>
          <a:p>
            <a:r>
              <a:rPr lang="de-DE" dirty="0"/>
              <a:t>Titelmasterformat durch Klicken bearbeiten</a:t>
            </a:r>
            <a:endParaRPr lang="en-US" dirty="0"/>
          </a:p>
        </p:txBody>
      </p:sp>
      <p:sp>
        <p:nvSpPr>
          <p:cNvPr id="3" name="Vertikaler Textplatzhalter 2"/>
          <p:cNvSpPr>
            <a:spLocks noGrp="1"/>
          </p:cNvSpPr>
          <p:nvPr>
            <p:ph type="body" orient="vert" idx="1"/>
          </p:nvPr>
        </p:nvSpPr>
        <p:spPr/>
        <p:txBody>
          <a:bodyPr vert="eaVert"/>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824898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05979"/>
            <a:ext cx="2057400" cy="4388644"/>
          </a:xfrm>
        </p:spPr>
        <p:txBody>
          <a:bodyPr vert="eaVert"/>
          <a:lstStyle/>
          <a:p>
            <a:r>
              <a:rPr lang="de-DE" dirty="0"/>
              <a:t>Titelmasterformat durch Klicken bearbeiten</a:t>
            </a:r>
            <a:endParaRPr lang="en-US" dirty="0"/>
          </a:p>
        </p:txBody>
      </p:sp>
      <p:sp>
        <p:nvSpPr>
          <p:cNvPr id="3" name="Vertikaler Textplatzhalter 2"/>
          <p:cNvSpPr>
            <a:spLocks noGrp="1"/>
          </p:cNvSpPr>
          <p:nvPr>
            <p:ph type="body" orient="vert" idx="1"/>
          </p:nvPr>
        </p:nvSpPr>
        <p:spPr>
          <a:xfrm>
            <a:off x="457200" y="205979"/>
            <a:ext cx="6019800" cy="4388644"/>
          </a:xfrm>
        </p:spPr>
        <p:txBody>
          <a:bodyPr vert="eaVert"/>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1893156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lvl1pPr>
              <a:defRPr sz="3200"/>
            </a:lvl1pPr>
          </a:lstStyle>
          <a:p>
            <a:r>
              <a:rPr lang="de-DE" dirty="0"/>
              <a:t>Titelmasterformat durch Klicken bearbeiten</a:t>
            </a:r>
            <a:endParaRPr lang="en-US" dirty="0"/>
          </a:p>
        </p:txBody>
      </p:sp>
      <p:sp>
        <p:nvSpPr>
          <p:cNvPr id="3" name="Inhaltsplatzhalt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2223613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3305176"/>
            <a:ext cx="7772400" cy="1021556"/>
          </a:xfrm>
        </p:spPr>
        <p:txBody>
          <a:bodyPr anchor="t"/>
          <a:lstStyle>
            <a:lvl1pPr algn="l">
              <a:defRPr sz="3200" b="1" cap="all"/>
            </a:lvl1pPr>
          </a:lstStyle>
          <a:p>
            <a:r>
              <a:rPr lang="de-DE" dirty="0"/>
              <a:t>Titelmasterformat durch Klicken bearbeiten</a:t>
            </a:r>
            <a:endParaRPr lang="en-US" dirty="0"/>
          </a:p>
        </p:txBody>
      </p:sp>
      <p:sp>
        <p:nvSpPr>
          <p:cNvPr id="3" name="Textplatzhalter 2"/>
          <p:cNvSpPr>
            <a:spLocks noGrp="1"/>
          </p:cNvSpPr>
          <p:nvPr>
            <p:ph type="body" idx="1"/>
          </p:nvPr>
        </p:nvSpPr>
        <p:spPr>
          <a:xfrm>
            <a:off x="722313" y="2180035"/>
            <a:ext cx="7772400" cy="1125140"/>
          </a:xfrm>
        </p:spPr>
        <p:txBody>
          <a:bodyPr anchor="b">
            <a:normAutofit/>
          </a:bodyPr>
          <a:lstStyle>
            <a:lvl1pPr marL="0" indent="0">
              <a:buNone/>
              <a:defRPr sz="16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
        <p:nvSpPr>
          <p:cNvPr id="5"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419408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3" name="Inhaltsplatzhalt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Inhaltsplatzhalt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2826665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dirty="0"/>
              <a:t>Titelmasterformat durch Klicken bearbeiten</a:t>
            </a:r>
            <a:endParaRPr lang="en-US" dirty="0"/>
          </a:p>
        </p:txBody>
      </p:sp>
      <p:sp>
        <p:nvSpPr>
          <p:cNvPr id="3" name="Textplatzhalter 2"/>
          <p:cNvSpPr>
            <a:spLocks noGrp="1"/>
          </p:cNvSpPr>
          <p:nvPr>
            <p:ph type="body" idx="1"/>
          </p:nvPr>
        </p:nvSpPr>
        <p:spPr>
          <a:xfrm>
            <a:off x="457200" y="1151335"/>
            <a:ext cx="4040188" cy="47982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 bearbeiten</a:t>
            </a:r>
          </a:p>
        </p:txBody>
      </p:sp>
      <p:sp>
        <p:nvSpPr>
          <p:cNvPr id="4" name="Inhaltsplatzhalter 3"/>
          <p:cNvSpPr>
            <a:spLocks noGrp="1"/>
          </p:cNvSpPr>
          <p:nvPr>
            <p:ph sz="half" idx="2"/>
          </p:nvPr>
        </p:nvSpPr>
        <p:spPr>
          <a:xfrm>
            <a:off x="457200" y="1631156"/>
            <a:ext cx="4040188"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Textplatzhalter 4"/>
          <p:cNvSpPr>
            <a:spLocks noGrp="1"/>
          </p:cNvSpPr>
          <p:nvPr>
            <p:ph type="body" sz="quarter" idx="3"/>
          </p:nvPr>
        </p:nvSpPr>
        <p:spPr>
          <a:xfrm>
            <a:off x="4645028" y="1151335"/>
            <a:ext cx="4041775" cy="47982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 bearbeiten</a:t>
            </a:r>
          </a:p>
        </p:txBody>
      </p:sp>
      <p:sp>
        <p:nvSpPr>
          <p:cNvPr id="6" name="Inhaltsplatzhalter 5"/>
          <p:cNvSpPr>
            <a:spLocks noGrp="1"/>
          </p:cNvSpPr>
          <p:nvPr>
            <p:ph sz="quarter" idx="4"/>
          </p:nvPr>
        </p:nvSpPr>
        <p:spPr>
          <a:xfrm>
            <a:off x="4645028" y="1631156"/>
            <a:ext cx="4041775" cy="2963466"/>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8" name="Foliennummernplatzhalter 5"/>
          <p:cNvSpPr>
            <a:spLocks noGrp="1"/>
          </p:cNvSpPr>
          <p:nvPr>
            <p:ph type="sldNum" sz="quarter" idx="10"/>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3732985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23478"/>
            <a:ext cx="8229600" cy="637580"/>
          </a:xfrm>
        </p:spPr>
        <p:txBody>
          <a:bodyPr/>
          <a:lstStyle/>
          <a:p>
            <a:r>
              <a:rPr lang="de-DE" dirty="0"/>
              <a:t>Titelmasterformat durch Klicken bearbeiten</a:t>
            </a:r>
            <a:endParaRPr lang="en-US" dirty="0"/>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612223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1544051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2" y="204787"/>
            <a:ext cx="3008313" cy="871538"/>
          </a:xfrm>
        </p:spPr>
        <p:txBody>
          <a:bodyPr anchor="b"/>
          <a:lstStyle>
            <a:lvl1pPr algn="l">
              <a:defRPr sz="2000" b="1"/>
            </a:lvl1pPr>
          </a:lstStyle>
          <a:p>
            <a:r>
              <a:rPr lang="de-DE" dirty="0"/>
              <a:t>Titelmasterformat durch Klicken bearbeiten</a:t>
            </a:r>
            <a:endParaRPr lang="en-US" dirty="0"/>
          </a:p>
        </p:txBody>
      </p:sp>
      <p:sp>
        <p:nvSpPr>
          <p:cNvPr id="3" name="Inhaltsplatzhalt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Textplatzhalter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Textmasterformat bearbeiten</a:t>
            </a:r>
          </a:p>
        </p:txBody>
      </p:sp>
      <p:sp>
        <p:nvSpPr>
          <p:cNvPr id="8"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1989178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3600451"/>
            <a:ext cx="5486400" cy="425054"/>
          </a:xfrm>
        </p:spPr>
        <p:txBody>
          <a:bodyPr anchor="b"/>
          <a:lstStyle>
            <a:lvl1pPr algn="l">
              <a:defRPr sz="2000" b="1"/>
            </a:lvl1pPr>
          </a:lstStyle>
          <a:p>
            <a:r>
              <a:rPr lang="de-DE" dirty="0"/>
              <a:t>Titelmasterformat durch Klicken bearbeiten</a:t>
            </a:r>
            <a:endParaRPr lang="en-US" dirty="0"/>
          </a:p>
        </p:txBody>
      </p:sp>
      <p:sp>
        <p:nvSpPr>
          <p:cNvPr id="3" name="Bildplatzhalt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platzhalt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dirty="0"/>
              <a:t>Textmasterformat bearbeiten</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Ahmed Demir</a:t>
            </a:r>
          </a:p>
        </p:txBody>
      </p:sp>
    </p:spTree>
    <p:extLst>
      <p:ext uri="{BB962C8B-B14F-4D97-AF65-F5344CB8AC3E}">
        <p14:creationId xmlns:p14="http://schemas.microsoft.com/office/powerpoint/2010/main" val="1452382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61962"/>
            <a:ext cx="8229600" cy="565572"/>
          </a:xfrm>
          <a:prstGeom prst="rect">
            <a:avLst/>
          </a:prstGeom>
        </p:spPr>
        <p:txBody>
          <a:bodyPr vert="horz" lIns="91440" tIns="45720" rIns="91440" bIns="45720" rtlCol="0" anchor="ctr">
            <a:normAutofit/>
          </a:bodyPr>
          <a:lstStyle/>
          <a:p>
            <a:r>
              <a:rPr lang="de-DE" dirty="0"/>
              <a:t>Titelmasterformat durch Klicken bearbeiten</a:t>
            </a:r>
            <a:endParaRPr lang="en-US" dirty="0"/>
          </a:p>
        </p:txBody>
      </p:sp>
      <p:sp>
        <p:nvSpPr>
          <p:cNvPr id="3" name="Textplatzhalter 2"/>
          <p:cNvSpPr>
            <a:spLocks noGrp="1"/>
          </p:cNvSpPr>
          <p:nvPr>
            <p:ph type="body" idx="1"/>
          </p:nvPr>
        </p:nvSpPr>
        <p:spPr>
          <a:xfrm>
            <a:off x="457200" y="771550"/>
            <a:ext cx="8229600" cy="3823073"/>
          </a:xfrm>
          <a:prstGeom prst="rect">
            <a:avLst/>
          </a:prstGeom>
        </p:spPr>
        <p:txBody>
          <a:bodyPr vert="horz" lIns="91440" tIns="45720" rIns="91440" bIns="45720" rtlCol="0">
            <a:norm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pic>
        <p:nvPicPr>
          <p:cNvPr id="7" name="Picture 3"/>
          <p:cNvPicPr>
            <a:picLocks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395536" y="4587975"/>
            <a:ext cx="1440160"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8"/>
          <p:cNvSpPr>
            <a:spLocks noChangeArrowheads="1"/>
          </p:cNvSpPr>
          <p:nvPr userDrawn="1"/>
        </p:nvSpPr>
        <p:spPr bwMode="auto">
          <a:xfrm>
            <a:off x="2096109" y="4666901"/>
            <a:ext cx="4924163" cy="383568"/>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nchor="ctr">
            <a:spAutoFit/>
          </a:bodyPr>
          <a:lstStyle>
            <a:lvl1pPr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algn="ctr">
              <a:lnSpc>
                <a:spcPts val="1200"/>
              </a:lnSpc>
              <a:spcBef>
                <a:spcPts val="0"/>
              </a:spcBef>
              <a:buFontTx/>
              <a:buNone/>
            </a:pPr>
            <a:r>
              <a:rPr lang="en-US" altLang="de-DE" sz="800" b="1" dirty="0">
                <a:solidFill>
                  <a:schemeClr val="bg1"/>
                </a:solidFill>
                <a:latin typeface="Verdana" pitchFamily="34" charset="0"/>
                <a:ea typeface="Verdana" pitchFamily="34" charset="0"/>
                <a:cs typeface="Verdana" pitchFamily="34" charset="0"/>
              </a:rPr>
              <a:t>EUROSAI / AFROSAI: </a:t>
            </a:r>
          </a:p>
          <a:p>
            <a:pPr algn="ctr">
              <a:lnSpc>
                <a:spcPts val="1200"/>
              </a:lnSpc>
              <a:spcBef>
                <a:spcPts val="0"/>
              </a:spcBef>
              <a:buFontTx/>
              <a:buNone/>
            </a:pPr>
            <a:r>
              <a:rPr lang="en-US" altLang="de-DE" sz="800" b="1" dirty="0">
                <a:solidFill>
                  <a:schemeClr val="bg1"/>
                </a:solidFill>
                <a:latin typeface="Verdana" pitchFamily="34" charset="0"/>
                <a:ea typeface="Verdana" pitchFamily="34" charset="0"/>
                <a:cs typeface="Verdana" pitchFamily="34" charset="0"/>
              </a:rPr>
              <a:t>Lessons learnt in assessing the preparedness for SDG implementation</a:t>
            </a:r>
            <a:endParaRPr lang="de-DE" altLang="de-DE" sz="1050" b="1" dirty="0">
              <a:solidFill>
                <a:schemeClr val="bg1"/>
              </a:solidFill>
              <a:latin typeface="Verdana" pitchFamily="34" charset="0"/>
              <a:ea typeface="Verdana" pitchFamily="34" charset="0"/>
              <a:cs typeface="Verdana" pitchFamily="34" charset="0"/>
            </a:endParaRPr>
          </a:p>
        </p:txBody>
      </p:sp>
      <p:sp>
        <p:nvSpPr>
          <p:cNvPr id="9" name="Line 6"/>
          <p:cNvSpPr>
            <a:spLocks noChangeShapeType="1"/>
          </p:cNvSpPr>
          <p:nvPr userDrawn="1"/>
        </p:nvSpPr>
        <p:spPr bwMode="auto">
          <a:xfrm>
            <a:off x="1872480" y="4659982"/>
            <a:ext cx="6984000" cy="0"/>
          </a:xfrm>
          <a:prstGeom prst="line">
            <a:avLst/>
          </a:prstGeom>
          <a:noFill/>
          <a:ln w="38100">
            <a:solidFill>
              <a:srgbClr val="C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10" name="Foliennummernplatzhalter 3"/>
          <p:cNvSpPr txBox="1">
            <a:spLocks/>
          </p:cNvSpPr>
          <p:nvPr userDrawn="1"/>
        </p:nvSpPr>
        <p:spPr>
          <a:xfrm>
            <a:off x="8460432" y="4840288"/>
            <a:ext cx="647700" cy="342900"/>
          </a:xfrm>
          <a:prstGeom prst="rect">
            <a:avLst/>
          </a:prstGeom>
          <a:noFill/>
        </p:spPr>
        <p:txBody>
          <a:bodyPr vert="horz" lIns="91440" tIns="45720" rIns="91440" bIns="45720" rtlCol="0" anchor="ctr"/>
          <a:lstStyle>
            <a:defPPr>
              <a:defRPr lang="en-US"/>
            </a:defPPr>
            <a:lvl1pPr marL="0" marR="0" indent="0" algn="r" defTabSz="762000" rtl="0" eaLnBrk="1" fontAlgn="auto" latinLnBrk="0" hangingPunct="1">
              <a:lnSpc>
                <a:spcPct val="100000"/>
              </a:lnSpc>
              <a:spcBef>
                <a:spcPct val="20000"/>
              </a:spcBef>
              <a:spcAft>
                <a:spcPts val="0"/>
              </a:spcAft>
              <a:buClrTx/>
              <a:buSzTx/>
              <a:buFontTx/>
              <a:buChar char="•"/>
              <a:tabLst/>
              <a:defRPr sz="3200" kern="1200">
                <a:solidFill>
                  <a:schemeClr val="tx1"/>
                </a:solidFill>
                <a:latin typeface="Times New Roman" pitchFamily="18" charset="0"/>
                <a:ea typeface="+mn-ea"/>
                <a:cs typeface="+mn-cs"/>
              </a:defRPr>
            </a:lvl1pPr>
            <a:lvl2pPr marL="742950" indent="-285750" algn="l" defTabSz="762000" rtl="0" eaLnBrk="1" latinLnBrk="0" hangingPunct="1">
              <a:spcBef>
                <a:spcPct val="20000"/>
              </a:spcBef>
              <a:buChar char="–"/>
              <a:defRPr sz="2800" kern="1200">
                <a:solidFill>
                  <a:schemeClr val="tx1"/>
                </a:solidFill>
                <a:latin typeface="Times New Roman" pitchFamily="18" charset="0"/>
                <a:ea typeface="+mn-ea"/>
                <a:cs typeface="+mn-cs"/>
              </a:defRPr>
            </a:lvl2pPr>
            <a:lvl3pPr marL="1143000" indent="-228600" algn="l" defTabSz="762000" rtl="0" eaLnBrk="1" latinLnBrk="0" hangingPunct="1">
              <a:spcBef>
                <a:spcPct val="20000"/>
              </a:spcBef>
              <a:buChar char="•"/>
              <a:defRPr sz="2400" kern="1200">
                <a:solidFill>
                  <a:schemeClr val="tx1"/>
                </a:solidFill>
                <a:latin typeface="Times New Roman" pitchFamily="18" charset="0"/>
                <a:ea typeface="+mn-ea"/>
                <a:cs typeface="+mn-cs"/>
              </a:defRPr>
            </a:lvl3pPr>
            <a:lvl4pPr marL="1600200" indent="-228600" algn="l" defTabSz="762000" rtl="0" eaLnBrk="1" latinLnBrk="0" hangingPunct="1">
              <a:spcBef>
                <a:spcPct val="20000"/>
              </a:spcBef>
              <a:buChar char="–"/>
              <a:defRPr sz="2000" kern="1200">
                <a:solidFill>
                  <a:schemeClr val="tx1"/>
                </a:solidFill>
                <a:latin typeface="Times New Roman" pitchFamily="18" charset="0"/>
                <a:ea typeface="+mn-ea"/>
                <a:cs typeface="+mn-cs"/>
              </a:defRPr>
            </a:lvl4pPr>
            <a:lvl5pPr marL="2057400" indent="-228600" algn="l" defTabSz="762000" rtl="0" eaLnBrk="1" latinLnBrk="0" hangingPunct="1">
              <a:spcBef>
                <a:spcPct val="20000"/>
              </a:spcBef>
              <a:buChar char="•"/>
              <a:defRPr sz="2000" kern="1200">
                <a:solidFill>
                  <a:schemeClr val="tx1"/>
                </a:solidFill>
                <a:latin typeface="Times New Roman" pitchFamily="18" charset="0"/>
                <a:ea typeface="+mn-ea"/>
                <a:cs typeface="+mn-cs"/>
              </a:defRPr>
            </a:lvl5pPr>
            <a:lvl6pPr marL="2514600" indent="-228600" algn="l" defTabSz="762000" rtl="0" eaLnBrk="0" fontAlgn="base" latinLnBrk="0" hangingPunct="0">
              <a:spcBef>
                <a:spcPct val="20000"/>
              </a:spcBef>
              <a:spcAft>
                <a:spcPct val="0"/>
              </a:spcAft>
              <a:buChar char="•"/>
              <a:defRPr sz="2000" kern="1200">
                <a:solidFill>
                  <a:schemeClr val="tx1"/>
                </a:solidFill>
                <a:latin typeface="Times New Roman" pitchFamily="18" charset="0"/>
                <a:ea typeface="+mn-ea"/>
                <a:cs typeface="+mn-cs"/>
              </a:defRPr>
            </a:lvl6pPr>
            <a:lvl7pPr marL="2971800" indent="-228600" algn="l" defTabSz="762000" rtl="0" eaLnBrk="0" fontAlgn="base" latinLnBrk="0" hangingPunct="0">
              <a:spcBef>
                <a:spcPct val="20000"/>
              </a:spcBef>
              <a:spcAft>
                <a:spcPct val="0"/>
              </a:spcAft>
              <a:buChar char="•"/>
              <a:defRPr sz="2000" kern="1200">
                <a:solidFill>
                  <a:schemeClr val="tx1"/>
                </a:solidFill>
                <a:latin typeface="Times New Roman" pitchFamily="18" charset="0"/>
                <a:ea typeface="+mn-ea"/>
                <a:cs typeface="+mn-cs"/>
              </a:defRPr>
            </a:lvl7pPr>
            <a:lvl8pPr marL="3429000" indent="-228600" algn="l" defTabSz="762000" rtl="0" eaLnBrk="0" fontAlgn="base" latinLnBrk="0" hangingPunct="0">
              <a:spcBef>
                <a:spcPct val="20000"/>
              </a:spcBef>
              <a:spcAft>
                <a:spcPct val="0"/>
              </a:spcAft>
              <a:buChar char="•"/>
              <a:defRPr sz="2000" kern="1200">
                <a:solidFill>
                  <a:schemeClr val="tx1"/>
                </a:solidFill>
                <a:latin typeface="Times New Roman" pitchFamily="18" charset="0"/>
                <a:ea typeface="+mn-ea"/>
                <a:cs typeface="+mn-cs"/>
              </a:defRPr>
            </a:lvl8pPr>
            <a:lvl9pPr marL="3886200" indent="-228600" algn="l" defTabSz="762000" rtl="0" eaLnBrk="0" fontAlgn="base" latinLnBrk="0" hangingPunct="0">
              <a:spcBef>
                <a:spcPct val="20000"/>
              </a:spcBef>
              <a:spcAft>
                <a:spcPct val="0"/>
              </a:spcAft>
              <a:buChar char="•"/>
              <a:defRPr sz="2000" kern="1200">
                <a:solidFill>
                  <a:schemeClr val="tx1"/>
                </a:solidFill>
                <a:latin typeface="Times New Roman" pitchFamily="18" charset="0"/>
                <a:ea typeface="+mn-ea"/>
                <a:cs typeface="+mn-cs"/>
              </a:defRPr>
            </a:lvl9pPr>
          </a:lstStyle>
          <a:p>
            <a:pPr>
              <a:spcBef>
                <a:spcPct val="0"/>
              </a:spcBef>
              <a:buFontTx/>
              <a:buNone/>
            </a:pPr>
            <a:fld id="{140C854F-85CC-4B7F-A445-7710666073B7}" type="slidenum">
              <a:rPr lang="de-DE" altLang="de-DE" sz="1000" smtClean="0">
                <a:latin typeface="Verdana" pitchFamily="34" charset="0"/>
                <a:ea typeface="Verdana" pitchFamily="34" charset="0"/>
                <a:cs typeface="Verdana" pitchFamily="34" charset="0"/>
              </a:rPr>
              <a:pPr>
                <a:spcBef>
                  <a:spcPct val="0"/>
                </a:spcBef>
                <a:buFontTx/>
                <a:buNone/>
              </a:pPr>
              <a:t>‹nº›</a:t>
            </a:fld>
            <a:endParaRPr lang="de-DE" altLang="de-DE" sz="1000" dirty="0">
              <a:latin typeface="Verdana" pitchFamily="34" charset="0"/>
              <a:ea typeface="Verdana" pitchFamily="34" charset="0"/>
              <a:cs typeface="Verdana" pitchFamily="34" charset="0"/>
            </a:endParaRP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Rößler / Kerschner</a:t>
            </a:r>
          </a:p>
        </p:txBody>
      </p:sp>
    </p:spTree>
    <p:extLst>
      <p:ext uri="{BB962C8B-B14F-4D97-AF65-F5344CB8AC3E}">
        <p14:creationId xmlns:p14="http://schemas.microsoft.com/office/powerpoint/2010/main" val="124670475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ctr" defTabSz="914400" rtl="0" eaLnBrk="1" latinLnBrk="0" hangingPunct="1">
        <a:spcBef>
          <a:spcPct val="0"/>
        </a:spcBef>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endParaRPr lang="de-DE" dirty="0"/>
          </a:p>
        </p:txBody>
      </p:sp>
      <p:pic>
        <p:nvPicPr>
          <p:cNvPr id="30" name="Picture 15" descr="IMGP12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0823" y="931081"/>
            <a:ext cx="4977369" cy="331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7"/>
          <p:cNvSpPr>
            <a:spLocks noChangeArrowheads="1"/>
          </p:cNvSpPr>
          <p:nvPr/>
        </p:nvSpPr>
        <p:spPr bwMode="auto">
          <a:xfrm>
            <a:off x="5292030" y="939019"/>
            <a:ext cx="3600450" cy="2570577"/>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92075" tIns="46038" rIns="92075" bIns="46038">
            <a:spAutoFit/>
          </a:bodyPr>
          <a:lstStyle>
            <a:lvl1pPr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algn="ctr" eaLnBrk="0" hangingPunct="0">
              <a:spcBef>
                <a:spcPct val="50000"/>
              </a:spcBef>
              <a:buFontTx/>
              <a:buNone/>
              <a:defRPr/>
            </a:pPr>
            <a:endParaRPr lang="de-DE"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endParaRPr lang="de-DE"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r>
              <a:rPr lang="de-DE" altLang="de-DE" sz="1200" kern="0" dirty="0">
                <a:solidFill>
                  <a:srgbClr val="336699"/>
                </a:solidFill>
                <a:latin typeface="Verdana" pitchFamily="34" charset="0"/>
                <a:ea typeface="Verdana" pitchFamily="34" charset="0"/>
                <a:cs typeface="Verdana" pitchFamily="34" charset="0"/>
              </a:rPr>
              <a:t/>
            </a:r>
            <a:br>
              <a:rPr lang="de-DE" altLang="de-DE" sz="1200" kern="0" dirty="0">
                <a:solidFill>
                  <a:srgbClr val="336699"/>
                </a:solidFill>
                <a:latin typeface="Verdana" pitchFamily="34" charset="0"/>
                <a:ea typeface="Verdana" pitchFamily="34" charset="0"/>
                <a:cs typeface="Verdana" pitchFamily="34" charset="0"/>
              </a:rPr>
            </a:br>
            <a:endParaRPr lang="de-DE"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r>
              <a:rPr lang="en-GB" altLang="de-DE" sz="1400" kern="0" dirty="0">
                <a:solidFill>
                  <a:srgbClr val="336699"/>
                </a:solidFill>
                <a:latin typeface="Verdana" pitchFamily="34" charset="0"/>
                <a:ea typeface="Verdana" pitchFamily="34" charset="0"/>
                <a:cs typeface="Verdana" pitchFamily="34" charset="0"/>
              </a:rPr>
              <a:t>Sustainability, a topic for the external audit function</a:t>
            </a:r>
            <a:br>
              <a:rPr lang="en-GB" altLang="de-DE" sz="1400" kern="0" dirty="0">
                <a:solidFill>
                  <a:srgbClr val="336699"/>
                </a:solidFill>
                <a:latin typeface="Verdana" pitchFamily="34" charset="0"/>
                <a:ea typeface="Verdana" pitchFamily="34" charset="0"/>
                <a:cs typeface="Verdana" pitchFamily="34" charset="0"/>
              </a:rPr>
            </a:br>
            <a:endParaRPr lang="en-GB"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endParaRPr lang="de-DE"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endParaRPr lang="de-DE" altLang="de-DE" sz="1200" kern="0" dirty="0">
              <a:solidFill>
                <a:srgbClr val="336699"/>
              </a:solidFill>
              <a:latin typeface="Verdana" pitchFamily="34" charset="0"/>
              <a:ea typeface="Verdana" pitchFamily="34" charset="0"/>
              <a:cs typeface="Verdana" pitchFamily="34" charset="0"/>
            </a:endParaRPr>
          </a:p>
          <a:p>
            <a:pPr algn="ctr" eaLnBrk="0" hangingPunct="0">
              <a:spcBef>
                <a:spcPct val="50000"/>
              </a:spcBef>
              <a:buFontTx/>
              <a:buNone/>
              <a:defRPr/>
            </a:pPr>
            <a:endParaRPr lang="de-DE" altLang="de-DE" sz="1200" kern="0" dirty="0">
              <a:solidFill>
                <a:srgbClr val="336699"/>
              </a:solidFill>
              <a:latin typeface="Verdana" pitchFamily="34" charset="0"/>
              <a:ea typeface="Verdana" pitchFamily="34" charset="0"/>
              <a:cs typeface="Verdana" pitchFamily="34" charset="0"/>
            </a:endParaRP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7" name="Rectangle 8"/>
          <p:cNvSpPr>
            <a:spLocks noChangeArrowheads="1"/>
          </p:cNvSpPr>
          <p:nvPr/>
        </p:nvSpPr>
        <p:spPr bwMode="auto">
          <a:xfrm>
            <a:off x="251520" y="123825"/>
            <a:ext cx="8640959" cy="579070"/>
          </a:xfrm>
          <a:prstGeom prst="rect">
            <a:avLst/>
          </a:prstGeom>
          <a:solidFill>
            <a:srgbClr val="33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spAutoFit/>
          </a:bodyPr>
          <a:lstStyle>
            <a:lvl1pPr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algn="ctr">
              <a:lnSpc>
                <a:spcPts val="2000"/>
              </a:lnSpc>
              <a:spcBef>
                <a:spcPct val="50000"/>
              </a:spcBef>
              <a:buFontTx/>
              <a:buNone/>
            </a:pPr>
            <a:r>
              <a:rPr lang="en-GB" altLang="de-DE" sz="1400" b="1" dirty="0">
                <a:solidFill>
                  <a:schemeClr val="bg1"/>
                </a:solidFill>
                <a:latin typeface="Verdana" pitchFamily="34" charset="0"/>
                <a:ea typeface="Verdana" pitchFamily="34" charset="0"/>
                <a:cs typeface="Verdana" pitchFamily="34" charset="0"/>
              </a:rPr>
              <a:t>17 Sustainable Development Goals</a:t>
            </a:r>
            <a:br>
              <a:rPr lang="en-GB" altLang="de-DE" sz="1400" b="1" dirty="0">
                <a:solidFill>
                  <a:schemeClr val="bg1"/>
                </a:solidFill>
                <a:latin typeface="Verdana" pitchFamily="34" charset="0"/>
                <a:ea typeface="Verdana" pitchFamily="34" charset="0"/>
                <a:cs typeface="Verdana" pitchFamily="34" charset="0"/>
              </a:rPr>
            </a:br>
            <a:r>
              <a:rPr lang="en-GB" altLang="de-DE" sz="1400" b="1" dirty="0">
                <a:solidFill>
                  <a:schemeClr val="bg1"/>
                </a:solidFill>
                <a:latin typeface="Verdana" pitchFamily="34" charset="0"/>
                <a:ea typeface="Verdana" pitchFamily="34" charset="0"/>
                <a:cs typeface="Verdana" pitchFamily="34" charset="0"/>
              </a:rPr>
              <a:t>Agenda 2030</a:t>
            </a:r>
          </a:p>
        </p:txBody>
      </p:sp>
    </p:spTree>
    <p:extLst>
      <p:ext uri="{BB962C8B-B14F-4D97-AF65-F5344CB8AC3E}">
        <p14:creationId xmlns:p14="http://schemas.microsoft.com/office/powerpoint/2010/main" val="2007424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Audit on the sustainability strategy: Audit findings (1)</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862964"/>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Strive for more coherence</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develop departmental strategies and approaches </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provide a full overview on key programmes and projects taken to promote sustainability</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interdepartmental exchange: specify objectives and prioritise actions</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departmental reporting</a:t>
            </a:r>
          </a:p>
        </p:txBody>
      </p:sp>
    </p:spTree>
    <p:extLst>
      <p:ext uri="{BB962C8B-B14F-4D97-AF65-F5344CB8AC3E}">
        <p14:creationId xmlns:p14="http://schemas.microsoft.com/office/powerpoint/2010/main" val="1594538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Audit on the sustainability strategy: Audit findings (2)</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170467"/>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Enhance system of targets and indicators</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facilitate effective sustainability management</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evaluate the sustainability strategy properly and adequately</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do a structured analysis of instances where the targets set have not been achieved and develop action plans</a:t>
            </a:r>
          </a:p>
        </p:txBody>
      </p:sp>
    </p:spTree>
    <p:extLst>
      <p:ext uri="{BB962C8B-B14F-4D97-AF65-F5344CB8AC3E}">
        <p14:creationId xmlns:p14="http://schemas.microsoft.com/office/powerpoint/2010/main" val="3952926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Audit on the sustainability strategy: Audit findings (3)</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30896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Specify targets and indicators</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make targets and indicators manageable, define sectoral targets</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embed sustainability indicators in target achievement control</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facilitate steering of action</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freely select the instruments best suited to the purpose</a:t>
            </a:r>
          </a:p>
        </p:txBody>
      </p:sp>
    </p:spTree>
    <p:extLst>
      <p:ext uri="{BB962C8B-B14F-4D97-AF65-F5344CB8AC3E}">
        <p14:creationId xmlns:p14="http://schemas.microsoft.com/office/powerpoint/2010/main" val="427861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Audit on the sustainability strategy: Audit findings (4)</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585965"/>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Consistently apply instruments for coherently implementing the sustainability strategy</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take sustainability aspects into account in regulatory impact assessments</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systematically assess the sustainability of subsidies and similar grant programmes</a:t>
            </a:r>
          </a:p>
        </p:txBody>
      </p:sp>
    </p:spTree>
    <p:extLst>
      <p:ext uri="{BB962C8B-B14F-4D97-AF65-F5344CB8AC3E}">
        <p14:creationId xmlns:p14="http://schemas.microsoft.com/office/powerpoint/2010/main" val="166095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Audit on the sustainability strategy: Audit findings (5)</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585965"/>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Develop a reporting and communication strategy on sustainability</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create the basis for consistent sustainability reporting to the federal government</a:t>
            </a:r>
          </a:p>
          <a:p>
            <a:pPr lvl="1" eaLnBrk="0" fontAlgn="base" hangingPunct="0">
              <a:spcBef>
                <a:spcPct val="50000"/>
              </a:spcBef>
              <a:spcAft>
                <a:spcPct val="0"/>
              </a:spcAft>
              <a:buFont typeface="Arial" panose="020B0604020202020204" pitchFamily="34" charset="0"/>
              <a:buChar char="•"/>
              <a:defRPr/>
            </a:pPr>
            <a:r>
              <a:rPr lang="en-GB" altLang="de-DE" sz="1800" kern="0" dirty="0">
                <a:solidFill>
                  <a:srgbClr val="336699"/>
                </a:solidFill>
                <a:latin typeface="Verdana" pitchFamily="34" charset="0"/>
                <a:ea typeface="Verdana" pitchFamily="34" charset="0"/>
                <a:cs typeface="Verdana" pitchFamily="34" charset="0"/>
              </a:rPr>
              <a:t>do more to strengthen public awareness of sustainability goals and strategy</a:t>
            </a:r>
          </a:p>
        </p:txBody>
      </p:sp>
    </p:spTree>
    <p:extLst>
      <p:ext uri="{BB962C8B-B14F-4D97-AF65-F5344CB8AC3E}">
        <p14:creationId xmlns:p14="http://schemas.microsoft.com/office/powerpoint/2010/main" val="1941461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endParaRPr lang="de-DE" dirty="0"/>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10" name="Rectangle 7"/>
          <p:cNvSpPr>
            <a:spLocks noChangeArrowheads="1"/>
          </p:cNvSpPr>
          <p:nvPr/>
        </p:nvSpPr>
        <p:spPr bwMode="auto">
          <a:xfrm>
            <a:off x="251520" y="843558"/>
            <a:ext cx="8640960" cy="3133295"/>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algn="ctr" defTabSz="762000" eaLnBrk="1" fontAlgn="base" latinLnBrk="0" hangingPunct="1">
              <a:lnSpc>
                <a:spcPct val="150000"/>
              </a:lnSpc>
              <a:spcBef>
                <a:spcPct val="20000"/>
              </a:spcBef>
              <a:spcAft>
                <a:spcPct val="0"/>
              </a:spcAft>
              <a:buClrTx/>
              <a:buSzTx/>
              <a:buFontTx/>
              <a:buNone/>
              <a:tabLst/>
              <a:defRPr/>
            </a:pPr>
            <a:r>
              <a:rPr kumimoji="0" lang="en-GB" altLang="de-DE" sz="2400" b="1" i="0" u="none" strike="noStrike" kern="0" cap="none" spc="0" normalizeH="0" baseline="0" dirty="0">
                <a:ln>
                  <a:noFill/>
                </a:ln>
                <a:solidFill>
                  <a:srgbClr val="336699"/>
                </a:solidFill>
                <a:effectLst/>
                <a:uLnTx/>
                <a:uFillTx/>
                <a:latin typeface="Verdana" pitchFamily="34" charset="0"/>
                <a:ea typeface="Verdana" pitchFamily="34" charset="0"/>
                <a:cs typeface="Verdana" pitchFamily="34" charset="0"/>
              </a:rPr>
              <a:t>Thank you for your attention. </a:t>
            </a:r>
          </a:p>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defTabSz="762000" eaLnBrk="1" fontAlgn="base" latinLnBrk="0" hangingPunct="1">
              <a:lnSpc>
                <a:spcPct val="150000"/>
              </a:lnSpc>
              <a:spcBef>
                <a:spcPct val="20000"/>
              </a:spcBef>
              <a:spcAft>
                <a:spcPct val="0"/>
              </a:spcAft>
              <a:buClrTx/>
              <a:buSzTx/>
              <a:buFontTx/>
              <a:buNone/>
              <a:tabLst/>
              <a:defRPr/>
            </a:pPr>
            <a:endParaRPr kumimoji="0" lang="de-DE" altLang="de-DE" sz="16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774062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The term sustainability is a multi-faceted concept</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8" name="Rechteck 7"/>
          <p:cNvSpPr/>
          <p:nvPr/>
        </p:nvSpPr>
        <p:spPr bwMode="auto">
          <a:xfrm>
            <a:off x="5496650" y="1419622"/>
            <a:ext cx="3395829" cy="2232248"/>
          </a:xfrm>
          <a:prstGeom prst="rect">
            <a:avLst/>
          </a:prstGeom>
          <a:solidFill>
            <a:srgbClr val="EFFFD9"/>
          </a:solidFill>
          <a:ln w="9525" cap="flat" cmpd="sng" algn="ctr">
            <a:solidFill>
              <a:srgbClr val="000000"/>
            </a:solidFill>
            <a:prstDash val="solid"/>
            <a:round/>
            <a:headEnd type="none" w="med" len="med"/>
            <a:tailEnd type="none" w="med" len="med"/>
          </a:ln>
          <a:effectLst/>
          <a:scene3d>
            <a:camera prst="orthographicFront"/>
            <a:lightRig rig="threePt" dir="t"/>
          </a:scene3d>
          <a:sp3d>
            <a:bevelT/>
          </a:sp3d>
          <a:ex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lang="en-GB" sz="2800" kern="0" dirty="0">
                <a:solidFill>
                  <a:srgbClr val="336699"/>
                </a:solidFill>
                <a:latin typeface="Verdana" panose="020B0604030504040204" pitchFamily="34" charset="0"/>
                <a:ea typeface="Verdana" panose="020B0604030504040204" pitchFamily="34" charset="0"/>
                <a:cs typeface="Verdana" panose="020B0604030504040204" pitchFamily="34" charset="0"/>
              </a:rPr>
              <a:t>“</a:t>
            </a:r>
            <a:r>
              <a:rPr kumimoji="0" lang="en-GB" sz="2800" b="0" i="0" u="none" strike="noStrike" kern="0" cap="none" spc="0" normalizeH="0" baseline="0" noProof="0" dirty="0">
                <a:ln>
                  <a:noFill/>
                </a:ln>
                <a:solidFill>
                  <a:srgbClr val="336699"/>
                </a:solidFill>
                <a:effectLst/>
                <a:uLnTx/>
                <a:uFillTx/>
                <a:latin typeface="Verdana" panose="020B0604030504040204" pitchFamily="34" charset="0"/>
                <a:ea typeface="Verdana" panose="020B0604030504040204" pitchFamily="34" charset="0"/>
                <a:cs typeface="Verdana" panose="020B0604030504040204" pitchFamily="34" charset="0"/>
              </a:rPr>
              <a:t>Everything is somehow related to sustainability.”</a:t>
            </a:r>
          </a:p>
        </p:txBody>
      </p:sp>
      <p:sp>
        <p:nvSpPr>
          <p:cNvPr id="9" name="Rechteck 8"/>
          <p:cNvSpPr/>
          <p:nvPr/>
        </p:nvSpPr>
        <p:spPr bwMode="auto">
          <a:xfrm>
            <a:off x="251520" y="1419622"/>
            <a:ext cx="3312865" cy="2232248"/>
          </a:xfrm>
          <a:prstGeom prst="rect">
            <a:avLst/>
          </a:prstGeom>
          <a:solidFill>
            <a:srgbClr val="EFFFD9"/>
          </a:solidFill>
          <a:ln w="9525" cap="flat" cmpd="sng" algn="ctr">
            <a:solidFill>
              <a:srgbClr val="000000"/>
            </a:solidFill>
            <a:prstDash val="solid"/>
            <a:round/>
            <a:headEnd type="none" w="med" len="med"/>
            <a:tailEnd type="none" w="med" len="med"/>
          </a:ln>
          <a:effectLst/>
          <a:scene3d>
            <a:camera prst="orthographicFront"/>
            <a:lightRig rig="threePt" dir="t"/>
          </a:scene3d>
          <a:sp3d>
            <a:bevelT/>
          </a:sp3d>
          <a:extLst/>
        </p:spPr>
        <p:txBody>
          <a:bodyPr anchor="ct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GB" sz="2800" i="0" u="none" strike="noStrike" kern="0" cap="none" spc="0" normalizeH="0" baseline="0" noProof="0" dirty="0">
                <a:ln>
                  <a:noFill/>
                </a:ln>
                <a:solidFill>
                  <a:srgbClr val="336699"/>
                </a:solidFill>
                <a:effectLst/>
                <a:uLnTx/>
                <a:uFillTx/>
                <a:latin typeface="Verdana" panose="020B0604030504040204" pitchFamily="34" charset="0"/>
                <a:ea typeface="Verdana" panose="020B0604030504040204" pitchFamily="34" charset="0"/>
                <a:cs typeface="Verdana" panose="020B0604030504040204" pitchFamily="34" charset="0"/>
              </a:rPr>
              <a:t>“I have no real idea of what this term means</a:t>
            </a:r>
            <a:r>
              <a:rPr lang="en-GB" sz="2800" kern="0" dirty="0">
                <a:solidFill>
                  <a:srgbClr val="336699"/>
                </a:solidFill>
                <a:latin typeface="Verdana" panose="020B0604030504040204" pitchFamily="34" charset="0"/>
                <a:ea typeface="Verdana" panose="020B0604030504040204" pitchFamily="34" charset="0"/>
                <a:cs typeface="Verdana" panose="020B0604030504040204" pitchFamily="34" charset="0"/>
              </a:rPr>
              <a:t>.”</a:t>
            </a:r>
            <a:endParaRPr kumimoji="0" lang="en-GB" sz="2800" i="0" u="none" strike="noStrike" kern="0" cap="none" spc="0" normalizeH="0" baseline="0" noProof="0" dirty="0">
              <a:ln>
                <a:noFill/>
              </a:ln>
              <a:solidFill>
                <a:srgbClr val="33669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12" name="Pfeil nach links und rechts 11"/>
          <p:cNvSpPr/>
          <p:nvPr/>
        </p:nvSpPr>
        <p:spPr bwMode="auto">
          <a:xfrm>
            <a:off x="4007273" y="2318757"/>
            <a:ext cx="1068361" cy="469017"/>
          </a:xfrm>
          <a:prstGeom prst="leftRightArrow">
            <a:avLst/>
          </a:prstGeom>
          <a:solidFill>
            <a:srgbClr val="92D050"/>
          </a:solidFill>
          <a:ln w="9525" cap="flat" cmpd="sng" algn="ctr">
            <a:solidFill>
              <a:srgbClr val="000000"/>
            </a:solidFill>
            <a:prstDash val="solid"/>
            <a:round/>
            <a:headEnd type="none" w="med" len="med"/>
            <a:tailEnd type="none" w="med" len="med"/>
          </a:ln>
          <a:effectLst/>
          <a:scene3d>
            <a:camera prst="orthographicFront"/>
            <a:lightRig rig="threePt" dir="t"/>
          </a:scene3d>
          <a:sp3d>
            <a:bevelT w="165100" prst="coolSlant"/>
          </a:sp3d>
          <a:extLst/>
        </p:spPr>
        <p:txBody>
          <a:body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de-DE" sz="1600" b="0" i="0" u="none" strike="noStrike" kern="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35196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First key finding:</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7" name="Rectangle 7"/>
          <p:cNvSpPr>
            <a:spLocks noChangeArrowheads="1"/>
          </p:cNvSpPr>
          <p:nvPr/>
        </p:nvSpPr>
        <p:spPr bwMode="auto">
          <a:xfrm>
            <a:off x="220663" y="1087390"/>
            <a:ext cx="8672512" cy="2478244"/>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92075" tIns="46038" rIns="92075" bIns="46038">
            <a:spAutoFit/>
          </a:bodyPr>
          <a:lstStyle>
            <a:lvl1pPr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marL="0" marR="0" lvl="0" indent="0" algn="ctr" defTabSz="762000" eaLnBrk="1" fontAlgn="base" latinLnBrk="0" hangingPunct="1">
              <a:lnSpc>
                <a:spcPct val="150000"/>
              </a:lnSpc>
              <a:spcBef>
                <a:spcPts val="600"/>
              </a:spcBef>
              <a:spcAft>
                <a:spcPct val="0"/>
              </a:spcAft>
              <a:buClrTx/>
              <a:buSzTx/>
              <a:buFontTx/>
              <a:buNone/>
              <a:tabLst/>
              <a:defRPr/>
            </a:pPr>
            <a:endParaRPr kumimoji="0" lang="de-DE" altLang="de-DE" sz="1400"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algn="ctr" defTabSz="762000" eaLnBrk="1" fontAlgn="base" latinLnBrk="0" hangingPunct="1">
              <a:lnSpc>
                <a:spcPct val="150000"/>
              </a:lnSpc>
              <a:spcBef>
                <a:spcPts val="600"/>
              </a:spcBef>
              <a:spcAft>
                <a:spcPct val="0"/>
              </a:spcAft>
              <a:buClrTx/>
              <a:buSzTx/>
              <a:buFontTx/>
              <a:buNone/>
              <a:tabLst/>
              <a:defRPr/>
            </a:pPr>
            <a:r>
              <a:rPr kumimoji="0" lang="en-GB" altLang="de-DE" b="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rPr>
              <a:t>Sustainability is </a:t>
            </a:r>
            <a:r>
              <a:rPr kumimoji="0" lang="en-GB" altLang="de-DE" b="1"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rPr>
              <a:t>no audit criterion </a:t>
            </a:r>
            <a:r>
              <a:rPr kumimoji="0" lang="en-GB" altLang="de-DE"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rPr>
              <a:t>in the </a:t>
            </a:r>
            <a:r>
              <a:rPr lang="en-GB" altLang="de-DE" kern="0" dirty="0">
                <a:solidFill>
                  <a:srgbClr val="336699"/>
                </a:solidFill>
                <a:latin typeface="Verdana" pitchFamily="34" charset="0"/>
                <a:ea typeface="Verdana" pitchFamily="34" charset="0"/>
                <a:cs typeface="Verdana" pitchFamily="34" charset="0"/>
              </a:rPr>
              <a:t>G</a:t>
            </a:r>
            <a:r>
              <a:rPr kumimoji="0" lang="en-GB" altLang="de-DE"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rPr>
              <a:t>erman legal framework.</a:t>
            </a:r>
            <a:endParaRPr kumimoji="0" lang="en-GB" altLang="de-DE" sz="4800" i="0" u="none" strike="noStrike" kern="0" cap="none" spc="0" normalizeH="0" baseline="0" noProof="0" dirty="0">
              <a:ln>
                <a:noFill/>
              </a:ln>
              <a:solidFill>
                <a:srgbClr val="336699"/>
              </a:solidFill>
              <a:effectLst/>
              <a:uLnTx/>
              <a:uFillTx/>
              <a:latin typeface="Verdana" pitchFamily="34" charset="0"/>
              <a:ea typeface="Verdana" pitchFamily="34" charset="0"/>
              <a:cs typeface="Verdana" pitchFamily="34" charset="0"/>
            </a:endParaRPr>
          </a:p>
          <a:p>
            <a:pPr marL="0" marR="0" lvl="0" indent="0" algn="ctr" defTabSz="762000" eaLnBrk="1" fontAlgn="base" latinLnBrk="0" hangingPunct="1">
              <a:spcBef>
                <a:spcPts val="600"/>
              </a:spcBef>
              <a:spcAft>
                <a:spcPct val="0"/>
              </a:spcAft>
              <a:buClrTx/>
              <a:buSzTx/>
              <a:buFontTx/>
              <a:buNone/>
              <a:tabLst/>
              <a:defRPr/>
            </a:pPr>
            <a:endParaRPr lang="de-DE" altLang="de-DE" sz="2800" kern="0" dirty="0">
              <a:solidFill>
                <a:srgbClr val="3366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7308097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fontScale="90000"/>
          </a:bodyPr>
          <a:lstStyle/>
          <a:p>
            <a:r>
              <a:rPr lang="en-GB" dirty="0"/>
              <a:t>The German SAI supports the 4 INTOSAI approaches</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Textfeld 2"/>
          <p:cNvSpPr txBox="1">
            <a:spLocks noChangeArrowheads="1"/>
          </p:cNvSpPr>
          <p:nvPr/>
        </p:nvSpPr>
        <p:spPr bwMode="auto">
          <a:xfrm>
            <a:off x="251520" y="1203598"/>
            <a:ext cx="2808312" cy="1656184"/>
          </a:xfrm>
          <a:prstGeom prst="rect">
            <a:avLst/>
          </a:prstGeom>
          <a:solidFill>
            <a:schemeClr val="tx2">
              <a:lumMod val="20000"/>
              <a:lumOff val="80000"/>
            </a:schemeClr>
          </a:solidFill>
          <a:ln w="9525">
            <a:solidFill>
              <a:srgbClr val="000000"/>
            </a:solidFill>
            <a:miter lim="800000"/>
            <a:headEnd/>
            <a:tailEnd/>
          </a:ln>
        </p:spPr>
        <p:txBody>
          <a:bodyPr rot="0" vert="horz" wrap="square" lIns="91440" tIns="45720" rIns="91440" bIns="45720" anchor="t" anchorCtr="0">
            <a:noAutofit/>
          </a:bodyPr>
          <a:lstStyle/>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1. Preparedness</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 </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dirty="0">
                <a:effectLst/>
                <a:latin typeface="Verdana" panose="020B0604030504040204" pitchFamily="34" charset="0"/>
                <a:ea typeface="Verdana" panose="020B0604030504040204" pitchFamily="34" charset="0"/>
                <a:cs typeface="Verdana" panose="020B0604030504040204" pitchFamily="34" charset="0"/>
              </a:rPr>
              <a:t>SAIs should audit and assess the preparedness of </a:t>
            </a:r>
            <a:r>
              <a:rPr lang="en-GB" sz="1200" b="1" dirty="0">
                <a:effectLst/>
                <a:latin typeface="Verdana" panose="020B0604030504040204" pitchFamily="34" charset="0"/>
                <a:ea typeface="Verdana" panose="020B0604030504040204" pitchFamily="34" charset="0"/>
                <a:cs typeface="Verdana" panose="020B0604030504040204" pitchFamily="34" charset="0"/>
              </a:rPr>
              <a:t>national governments</a:t>
            </a:r>
            <a:r>
              <a:rPr lang="en-GB" sz="1200" dirty="0">
                <a:effectLst/>
                <a:latin typeface="Verdana" panose="020B0604030504040204" pitchFamily="34" charset="0"/>
                <a:ea typeface="Verdana" panose="020B0604030504040204" pitchFamily="34" charset="0"/>
                <a:cs typeface="Verdana" panose="020B0604030504040204" pitchFamily="34" charset="0"/>
              </a:rPr>
              <a:t> to implement SDGs.</a:t>
            </a:r>
          </a:p>
        </p:txBody>
      </p:sp>
      <p:sp>
        <p:nvSpPr>
          <p:cNvPr id="7" name="Textfeld 4"/>
          <p:cNvSpPr txBox="1">
            <a:spLocks noChangeArrowheads="1"/>
          </p:cNvSpPr>
          <p:nvPr/>
        </p:nvSpPr>
        <p:spPr bwMode="auto">
          <a:xfrm>
            <a:off x="3171089" y="1203598"/>
            <a:ext cx="2808312" cy="1656184"/>
          </a:xfrm>
          <a:prstGeom prst="rect">
            <a:avLst/>
          </a:prstGeom>
          <a:solidFill>
            <a:schemeClr val="accent1">
              <a:lumMod val="20000"/>
              <a:lumOff val="80000"/>
            </a:schemeClr>
          </a:solidFill>
          <a:ln w="9525">
            <a:solidFill>
              <a:srgbClr val="000000"/>
            </a:solidFill>
            <a:miter lim="800000"/>
            <a:headEnd/>
            <a:tailEnd/>
          </a:ln>
        </p:spPr>
        <p:txBody>
          <a:bodyPr rot="0" vert="horz" wrap="square" lIns="91440" tIns="45720" rIns="91440" bIns="45720" anchor="t" anchorCtr="0">
            <a:noAutofit/>
          </a:bodyPr>
          <a:lstStyle/>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2. Actions/Programmes</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 </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dirty="0">
                <a:effectLst/>
                <a:latin typeface="Verdana" panose="020B0604030504040204" pitchFamily="34" charset="0"/>
                <a:ea typeface="Verdana" panose="020B0604030504040204" pitchFamily="34" charset="0"/>
                <a:cs typeface="Verdana" panose="020B0604030504040204" pitchFamily="34" charset="0"/>
              </a:rPr>
              <a:t>SAIs should undertake </a:t>
            </a:r>
            <a:r>
              <a:rPr lang="en-GB" sz="1200" b="1" dirty="0">
                <a:effectLst/>
                <a:latin typeface="Verdana" panose="020B0604030504040204" pitchFamily="34" charset="0"/>
                <a:ea typeface="Verdana" panose="020B0604030504040204" pitchFamily="34" charset="0"/>
                <a:cs typeface="Verdana" panose="020B0604030504040204" pitchFamily="34" charset="0"/>
              </a:rPr>
              <a:t>performance audits</a:t>
            </a:r>
            <a:r>
              <a:rPr lang="en-GB" sz="1200" dirty="0">
                <a:effectLst/>
                <a:latin typeface="Verdana" panose="020B0604030504040204" pitchFamily="34" charset="0"/>
                <a:ea typeface="Verdana" panose="020B0604030504040204" pitchFamily="34" charset="0"/>
                <a:cs typeface="Verdana" panose="020B0604030504040204" pitchFamily="34" charset="0"/>
              </a:rPr>
              <a:t> to examine the economy, efficiency, and effectiveness of key government programmes that contribute to specific aspects of the SDGs</a:t>
            </a:r>
            <a:r>
              <a:rPr lang="de-DE" sz="1200" dirty="0">
                <a:effectLst/>
                <a:latin typeface="Verdana" panose="020B0604030504040204" pitchFamily="34" charset="0"/>
                <a:ea typeface="Verdana" panose="020B0604030504040204" pitchFamily="34" charset="0"/>
                <a:cs typeface="Verdana" panose="020B0604030504040204" pitchFamily="34" charset="0"/>
              </a:rPr>
              <a:t>.</a:t>
            </a:r>
          </a:p>
        </p:txBody>
      </p:sp>
      <p:sp>
        <p:nvSpPr>
          <p:cNvPr id="8" name="Textfeld 2"/>
          <p:cNvSpPr txBox="1">
            <a:spLocks noChangeArrowheads="1"/>
          </p:cNvSpPr>
          <p:nvPr/>
        </p:nvSpPr>
        <p:spPr bwMode="auto">
          <a:xfrm>
            <a:off x="6090659" y="1198186"/>
            <a:ext cx="2808312" cy="1661596"/>
          </a:xfrm>
          <a:prstGeom prst="rect">
            <a:avLst/>
          </a:prstGeom>
          <a:solidFill>
            <a:schemeClr val="accent1">
              <a:lumMod val="60000"/>
              <a:lumOff val="40000"/>
            </a:schemeClr>
          </a:solidFill>
          <a:ln w="9525">
            <a:solidFill>
              <a:srgbClr val="000000"/>
            </a:solidFill>
            <a:miter lim="800000"/>
            <a:headEnd/>
            <a:tailEnd/>
          </a:ln>
        </p:spPr>
        <p:txBody>
          <a:bodyPr rot="0" vert="horz" wrap="square" lIns="91440" tIns="45720" rIns="91440" bIns="45720" anchor="t" anchorCtr="0">
            <a:noAutofit/>
          </a:bodyPr>
          <a:lstStyle/>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3.</a:t>
            </a:r>
            <a:r>
              <a:rPr lang="en-GB" sz="1200" dirty="0">
                <a:latin typeface="Verdana" panose="020B0604030504040204" pitchFamily="34" charset="0"/>
                <a:ea typeface="Verdana" panose="020B0604030504040204" pitchFamily="34" charset="0"/>
                <a:cs typeface="Verdana" panose="020B0604030504040204" pitchFamily="34" charset="0"/>
              </a:rPr>
              <a:t> </a:t>
            </a:r>
            <a:r>
              <a:rPr lang="en-GB" sz="1200" b="1" dirty="0">
                <a:effectLst/>
                <a:latin typeface="Verdana" panose="020B0604030504040204" pitchFamily="34" charset="0"/>
                <a:ea typeface="Verdana" panose="020B0604030504040204" pitchFamily="34" charset="0"/>
                <a:cs typeface="Verdana" panose="020B0604030504040204" pitchFamily="34" charset="0"/>
              </a:rPr>
              <a:t>Good governance</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 </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dirty="0">
                <a:effectLst/>
                <a:latin typeface="Verdana" panose="020B0604030504040204" pitchFamily="34" charset="0"/>
                <a:ea typeface="Verdana" panose="020B0604030504040204" pitchFamily="34" charset="0"/>
                <a:cs typeface="Verdana" panose="020B0604030504040204" pitchFamily="34" charset="0"/>
              </a:rPr>
              <a:t>SAIs should assess and support the implementation of </a:t>
            </a:r>
            <a:r>
              <a:rPr lang="en-GB" sz="1200" b="1" dirty="0">
                <a:effectLst/>
                <a:latin typeface="Verdana" panose="020B0604030504040204" pitchFamily="34" charset="0"/>
                <a:ea typeface="Verdana" panose="020B0604030504040204" pitchFamily="34" charset="0"/>
                <a:cs typeface="Verdana" panose="020B0604030504040204" pitchFamily="34" charset="0"/>
              </a:rPr>
              <a:t>SDG 16</a:t>
            </a:r>
            <a:r>
              <a:rPr lang="en-GB" sz="1200" dirty="0">
                <a:effectLst/>
                <a:latin typeface="Verdana" panose="020B0604030504040204" pitchFamily="34" charset="0"/>
                <a:ea typeface="Verdana" panose="020B0604030504040204" pitchFamily="34" charset="0"/>
                <a:cs typeface="Verdana" panose="020B0604030504040204" pitchFamily="34" charset="0"/>
              </a:rPr>
              <a:t>, which relates to </a:t>
            </a:r>
            <a:r>
              <a:rPr lang="en-GB" sz="1200" b="1" dirty="0">
                <a:effectLst/>
                <a:latin typeface="Verdana" panose="020B0604030504040204" pitchFamily="34" charset="0"/>
                <a:ea typeface="Verdana" panose="020B0604030504040204" pitchFamily="34" charset="0"/>
                <a:cs typeface="Verdana" panose="020B0604030504040204" pitchFamily="34" charset="0"/>
              </a:rPr>
              <a:t>transparent, efficient, and accountable institutions</a:t>
            </a:r>
            <a:r>
              <a:rPr lang="en-GB" sz="1200" dirty="0">
                <a:effectLst/>
                <a:latin typeface="Verdana" panose="020B0604030504040204" pitchFamily="34" charset="0"/>
                <a:ea typeface="Verdana" panose="020B0604030504040204" pitchFamily="34" charset="0"/>
                <a:cs typeface="Verdana" panose="020B0604030504040204" pitchFamily="34" charset="0"/>
              </a:rPr>
              <a:t>.</a:t>
            </a:r>
          </a:p>
        </p:txBody>
      </p:sp>
      <p:sp>
        <p:nvSpPr>
          <p:cNvPr id="9" name="Textfeld 3"/>
          <p:cNvSpPr txBox="1">
            <a:spLocks noChangeArrowheads="1"/>
          </p:cNvSpPr>
          <p:nvPr/>
        </p:nvSpPr>
        <p:spPr bwMode="auto">
          <a:xfrm>
            <a:off x="251520" y="3075806"/>
            <a:ext cx="8647451" cy="825387"/>
          </a:xfrm>
          <a:prstGeom prst="rect">
            <a:avLst/>
          </a:prstGeom>
          <a:solidFill>
            <a:schemeClr val="bg1">
              <a:lumMod val="85000"/>
            </a:schemeClr>
          </a:solidFill>
          <a:ln w="9525">
            <a:solidFill>
              <a:srgbClr val="000000"/>
            </a:solidFill>
            <a:miter lim="800000"/>
            <a:headEnd/>
            <a:tailEnd/>
          </a:ln>
        </p:spPr>
        <p:txBody>
          <a:bodyPr rot="0" vert="horz" wrap="square" lIns="91440" tIns="45720" rIns="91440" bIns="45720" anchor="t" anchorCtr="0">
            <a:noAutofit/>
          </a:bodyPr>
          <a:lstStyle/>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4. Model function</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b="1" dirty="0">
                <a:effectLst/>
                <a:latin typeface="Verdana" panose="020B0604030504040204" pitchFamily="34" charset="0"/>
                <a:ea typeface="Verdana" panose="020B0604030504040204" pitchFamily="34" charset="0"/>
                <a:cs typeface="Verdana" panose="020B0604030504040204" pitchFamily="34" charset="0"/>
              </a:rPr>
              <a:t> </a:t>
            </a:r>
            <a:endParaRPr lang="en-GB" sz="1200" dirty="0">
              <a:effectLst/>
              <a:latin typeface="Verdana" panose="020B0604030504040204" pitchFamily="34" charset="0"/>
              <a:ea typeface="Verdana" panose="020B0604030504040204" pitchFamily="34" charset="0"/>
              <a:cs typeface="Verdana" panose="020B0604030504040204" pitchFamily="34" charset="0"/>
            </a:endParaRPr>
          </a:p>
          <a:p>
            <a:pPr algn="ctr" hangingPunct="0">
              <a:spcAft>
                <a:spcPts val="0"/>
              </a:spcAft>
            </a:pPr>
            <a:r>
              <a:rPr lang="en-GB" sz="1200" dirty="0">
                <a:effectLst/>
                <a:latin typeface="Verdana" panose="020B0604030504040204" pitchFamily="34" charset="0"/>
                <a:ea typeface="Verdana" panose="020B0604030504040204" pitchFamily="34" charset="0"/>
                <a:cs typeface="Verdana" panose="020B0604030504040204" pitchFamily="34" charset="0"/>
              </a:rPr>
              <a:t>SAIs should </a:t>
            </a:r>
            <a:r>
              <a:rPr lang="en-GB" sz="1200" dirty="0">
                <a:latin typeface="Verdana" panose="020B0604030504040204" pitchFamily="34" charset="0"/>
                <a:ea typeface="Verdana" panose="020B0604030504040204" pitchFamily="34" charset="0"/>
                <a:cs typeface="Verdana" panose="020B0604030504040204" pitchFamily="34" charset="0"/>
              </a:rPr>
              <a:t>be models of </a:t>
            </a:r>
            <a:r>
              <a:rPr lang="en-GB" sz="1200" b="1" dirty="0">
                <a:latin typeface="Verdana" panose="020B0604030504040204" pitchFamily="34" charset="0"/>
                <a:ea typeface="Verdana" panose="020B0604030504040204" pitchFamily="34" charset="0"/>
                <a:cs typeface="Verdana" panose="020B0604030504040204" pitchFamily="34" charset="0"/>
              </a:rPr>
              <a:t>transparency</a:t>
            </a:r>
            <a:r>
              <a:rPr lang="en-GB" sz="1200" dirty="0">
                <a:latin typeface="Verdana" panose="020B0604030504040204" pitchFamily="34" charset="0"/>
                <a:ea typeface="Verdana" panose="020B0604030504040204" pitchFamily="34" charset="0"/>
                <a:cs typeface="Verdana" panose="020B0604030504040204" pitchFamily="34" charset="0"/>
              </a:rPr>
              <a:t> and </a:t>
            </a:r>
            <a:r>
              <a:rPr lang="en-GB" sz="1200" b="1" dirty="0">
                <a:latin typeface="Verdana" panose="020B0604030504040204" pitchFamily="34" charset="0"/>
                <a:ea typeface="Verdana" panose="020B0604030504040204" pitchFamily="34" charset="0"/>
                <a:cs typeface="Verdana" panose="020B0604030504040204" pitchFamily="34" charset="0"/>
              </a:rPr>
              <a:t>accountability</a:t>
            </a:r>
            <a:r>
              <a:rPr lang="en-GB" sz="1200" b="1" dirty="0">
                <a:effectLst/>
                <a:latin typeface="Verdana" panose="020B0604030504040204" pitchFamily="34" charset="0"/>
                <a:ea typeface="Verdana" panose="020B0604030504040204" pitchFamily="34" charset="0"/>
                <a:cs typeface="Verdana" panose="020B0604030504040204" pitchFamily="34" charset="0"/>
              </a:rPr>
              <a:t> </a:t>
            </a:r>
          </a:p>
          <a:p>
            <a:pPr algn="ctr" hangingPunct="0">
              <a:spcAft>
                <a:spcPts val="0"/>
              </a:spcAft>
            </a:pPr>
            <a:r>
              <a:rPr lang="en-GB" sz="1200" dirty="0">
                <a:latin typeface="Verdana" panose="020B0604030504040204" pitchFamily="34" charset="0"/>
                <a:ea typeface="Verdana" panose="020B0604030504040204" pitchFamily="34" charset="0"/>
                <a:cs typeface="Verdana" panose="020B0604030504040204" pitchFamily="34" charset="0"/>
              </a:rPr>
              <a:t>i</a:t>
            </a:r>
            <a:r>
              <a:rPr lang="en-GB" sz="1200" dirty="0">
                <a:effectLst/>
                <a:latin typeface="Verdana" panose="020B0604030504040204" pitchFamily="34" charset="0"/>
                <a:ea typeface="Verdana" panose="020B0604030504040204" pitchFamily="34" charset="0"/>
                <a:cs typeface="Verdana" panose="020B0604030504040204" pitchFamily="34" charset="0"/>
              </a:rPr>
              <a:t>n their own operations, including auditing and reporting. </a:t>
            </a:r>
          </a:p>
        </p:txBody>
      </p:sp>
      <p:sp>
        <p:nvSpPr>
          <p:cNvPr id="10" name="Rechteck 9"/>
          <p:cNvSpPr/>
          <p:nvPr/>
        </p:nvSpPr>
        <p:spPr>
          <a:xfrm>
            <a:off x="179512" y="4083918"/>
            <a:ext cx="7776864" cy="412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700" u="sng"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Abbreviations:</a:t>
            </a:r>
            <a:r>
              <a:rPr lang="en-GB" sz="7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 INTOSAI	International Organisation of Supreme Audit Institutions</a:t>
            </a:r>
          </a:p>
          <a:p>
            <a:r>
              <a:rPr lang="en-GB" sz="7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 SAI 	Supreme Audit Institution</a:t>
            </a:r>
          </a:p>
          <a:p>
            <a:r>
              <a:rPr lang="en-GB" sz="7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 SDG	Sustainable Development Goals</a:t>
            </a:r>
            <a:r>
              <a:rPr lang="en-US" sz="700" dirty="0">
                <a:solidFill>
                  <a:sysClr val="windowText" lastClr="000000"/>
                </a:solidFill>
                <a:latin typeface="Verdana" panose="020B0604030504040204" pitchFamily="34" charset="0"/>
                <a:ea typeface="Verdana" panose="020B0604030504040204" pitchFamily="34" charset="0"/>
                <a:cs typeface="Verdana" panose="020B0604030504040204" pitchFamily="34" charset="0"/>
              </a:rPr>
              <a:t>	</a:t>
            </a:r>
          </a:p>
        </p:txBody>
      </p:sp>
    </p:spTree>
    <p:extLst>
      <p:ext uri="{BB962C8B-B14F-4D97-AF65-F5344CB8AC3E}">
        <p14:creationId xmlns:p14="http://schemas.microsoft.com/office/powerpoint/2010/main" val="3152016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German SAI’s sustainability strategy</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7" name="Rechteck 6"/>
          <p:cNvSpPr/>
          <p:nvPr/>
        </p:nvSpPr>
        <p:spPr>
          <a:xfrm>
            <a:off x="611560" y="3723878"/>
            <a:ext cx="7920880" cy="504056"/>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Overall coordination with the corporate governance unit</a:t>
            </a:r>
          </a:p>
        </p:txBody>
      </p:sp>
      <p:sp>
        <p:nvSpPr>
          <p:cNvPr id="8" name="Gleichschenkliges Dreieck 7"/>
          <p:cNvSpPr/>
          <p:nvPr/>
        </p:nvSpPr>
        <p:spPr>
          <a:xfrm>
            <a:off x="611560" y="987574"/>
            <a:ext cx="7920880" cy="864096"/>
          </a:xfrm>
          <a:prstGeom prst="triangl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Comprehensive</a:t>
            </a:r>
          </a:p>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evaluation and reporting</a:t>
            </a:r>
          </a:p>
          <a:p>
            <a:pPr algn="ctr"/>
            <a:endParaRPr lang="de-DE"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hteck 8"/>
          <p:cNvSpPr/>
          <p:nvPr/>
        </p:nvSpPr>
        <p:spPr>
          <a:xfrm>
            <a:off x="3635896"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Multi-annual cross-cutting audit topic</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2)</a:t>
            </a:r>
          </a:p>
        </p:txBody>
      </p:sp>
      <p:sp>
        <p:nvSpPr>
          <p:cNvPr id="10" name="Rechteck 9"/>
          <p:cNvSpPr/>
          <p:nvPr/>
        </p:nvSpPr>
        <p:spPr>
          <a:xfrm>
            <a:off x="6732240"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Audit on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goal 16</a:t>
            </a:r>
          </a:p>
          <a:p>
            <a:pPr algn="ctr"/>
            <a:r>
              <a:rPr lang="en-GB" sz="1600" dirty="0">
                <a:latin typeface="Verdana" panose="020B0604030504040204" pitchFamily="34" charset="0"/>
                <a:ea typeface="Verdana" panose="020B0604030504040204" pitchFamily="34" charset="0"/>
                <a:cs typeface="Verdana" panose="020B0604030504040204" pitchFamily="34" charset="0"/>
              </a:rPr>
              <a:t>“institutions”</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3)</a:t>
            </a:r>
          </a:p>
        </p:txBody>
      </p:sp>
      <p:sp>
        <p:nvSpPr>
          <p:cNvPr id="11" name="Rechteck 10"/>
          <p:cNvSpPr/>
          <p:nvPr/>
        </p:nvSpPr>
        <p:spPr>
          <a:xfrm>
            <a:off x="611560"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Audit on the sustainability strategy</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1)</a:t>
            </a:r>
          </a:p>
        </p:txBody>
      </p:sp>
    </p:spTree>
    <p:extLst>
      <p:ext uri="{BB962C8B-B14F-4D97-AF65-F5344CB8AC3E}">
        <p14:creationId xmlns:p14="http://schemas.microsoft.com/office/powerpoint/2010/main" val="2047926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German SAI’s sustainability strategy</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7" name="Rechteck 6"/>
          <p:cNvSpPr/>
          <p:nvPr/>
        </p:nvSpPr>
        <p:spPr>
          <a:xfrm>
            <a:off x="611560" y="3723878"/>
            <a:ext cx="7920880" cy="504056"/>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Overall coordination with the corporate governance unit</a:t>
            </a:r>
          </a:p>
        </p:txBody>
      </p:sp>
      <p:sp>
        <p:nvSpPr>
          <p:cNvPr id="8" name="Gleichschenkliges Dreieck 7"/>
          <p:cNvSpPr/>
          <p:nvPr/>
        </p:nvSpPr>
        <p:spPr>
          <a:xfrm>
            <a:off x="611560" y="987574"/>
            <a:ext cx="7920880" cy="864096"/>
          </a:xfrm>
          <a:prstGeom prst="triangl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Comprehensive</a:t>
            </a:r>
          </a:p>
          <a:p>
            <a:pPr algn="ctr"/>
            <a:r>
              <a:rPr lang="en-GB" sz="1600" dirty="0">
                <a:solidFill>
                  <a:schemeClr val="tx1"/>
                </a:solidFill>
                <a:latin typeface="Verdana" panose="020B0604030504040204" pitchFamily="34" charset="0"/>
                <a:ea typeface="Verdana" panose="020B0604030504040204" pitchFamily="34" charset="0"/>
                <a:cs typeface="Verdana" panose="020B0604030504040204" pitchFamily="34" charset="0"/>
              </a:rPr>
              <a:t>evaluation and reporting</a:t>
            </a:r>
          </a:p>
          <a:p>
            <a:pPr algn="ctr"/>
            <a:endParaRPr lang="de-DE"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lgn="ctr"/>
            <a:endParaRPr lang="de-DE" sz="16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hteck 8"/>
          <p:cNvSpPr/>
          <p:nvPr/>
        </p:nvSpPr>
        <p:spPr>
          <a:xfrm>
            <a:off x="3635896"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Multi-annual cross-cutting audit topic</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2)</a:t>
            </a:r>
          </a:p>
        </p:txBody>
      </p:sp>
      <p:sp>
        <p:nvSpPr>
          <p:cNvPr id="10" name="Rechteck 9"/>
          <p:cNvSpPr/>
          <p:nvPr/>
        </p:nvSpPr>
        <p:spPr>
          <a:xfrm>
            <a:off x="6732240"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Audit on </a:t>
            </a:r>
            <a:br>
              <a:rPr lang="en-GB" sz="1600" dirty="0">
                <a:latin typeface="Verdana" panose="020B0604030504040204" pitchFamily="34" charset="0"/>
                <a:ea typeface="Verdana" panose="020B0604030504040204" pitchFamily="34" charset="0"/>
                <a:cs typeface="Verdana" panose="020B0604030504040204" pitchFamily="34" charset="0"/>
              </a:rPr>
            </a:br>
            <a:r>
              <a:rPr lang="en-GB" sz="1600" dirty="0">
                <a:latin typeface="Verdana" panose="020B0604030504040204" pitchFamily="34" charset="0"/>
                <a:ea typeface="Verdana" panose="020B0604030504040204" pitchFamily="34" charset="0"/>
                <a:cs typeface="Verdana" panose="020B0604030504040204" pitchFamily="34" charset="0"/>
              </a:rPr>
              <a:t>goal 16</a:t>
            </a:r>
          </a:p>
          <a:p>
            <a:pPr algn="ctr"/>
            <a:r>
              <a:rPr lang="en-GB" sz="1600" dirty="0">
                <a:latin typeface="Verdana" panose="020B0604030504040204" pitchFamily="34" charset="0"/>
                <a:ea typeface="Verdana" panose="020B0604030504040204" pitchFamily="34" charset="0"/>
                <a:cs typeface="Verdana" panose="020B0604030504040204" pitchFamily="34" charset="0"/>
              </a:rPr>
              <a:t>“institutions”</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3)</a:t>
            </a:r>
          </a:p>
        </p:txBody>
      </p:sp>
      <p:sp>
        <p:nvSpPr>
          <p:cNvPr id="11" name="Rechteck 10"/>
          <p:cNvSpPr/>
          <p:nvPr/>
        </p:nvSpPr>
        <p:spPr>
          <a:xfrm>
            <a:off x="611560" y="2067694"/>
            <a:ext cx="1800200" cy="15121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latin typeface="Verdana" panose="020B0604030504040204" pitchFamily="34" charset="0"/>
                <a:ea typeface="Verdana" panose="020B0604030504040204" pitchFamily="34" charset="0"/>
                <a:cs typeface="Verdana" panose="020B0604030504040204" pitchFamily="34" charset="0"/>
              </a:rPr>
              <a:t>Audit on the sustainability strategy</a:t>
            </a:r>
          </a:p>
          <a:p>
            <a:pPr algn="ctr"/>
            <a:endParaRPr lang="en-GB" sz="1600" dirty="0">
              <a:latin typeface="Verdana" panose="020B0604030504040204" pitchFamily="34" charset="0"/>
              <a:ea typeface="Verdana" panose="020B0604030504040204" pitchFamily="34" charset="0"/>
              <a:cs typeface="Verdana" panose="020B0604030504040204" pitchFamily="34" charset="0"/>
            </a:endParaRPr>
          </a:p>
          <a:p>
            <a:pPr algn="ctr"/>
            <a:r>
              <a:rPr lang="en-GB" sz="1600" dirty="0">
                <a:latin typeface="Verdana" panose="020B0604030504040204" pitchFamily="34" charset="0"/>
                <a:ea typeface="Verdana" panose="020B0604030504040204" pitchFamily="34" charset="0"/>
                <a:cs typeface="Verdana" panose="020B0604030504040204" pitchFamily="34" charset="0"/>
              </a:rPr>
              <a:t>(approach 1)</a:t>
            </a:r>
          </a:p>
        </p:txBody>
      </p:sp>
      <p:sp>
        <p:nvSpPr>
          <p:cNvPr id="12" name="Ellipse 11"/>
          <p:cNvSpPr/>
          <p:nvPr/>
        </p:nvSpPr>
        <p:spPr>
          <a:xfrm>
            <a:off x="119968" y="1504940"/>
            <a:ext cx="2903860" cy="265866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DE" dirty="0"/>
          </a:p>
        </p:txBody>
      </p:sp>
    </p:spTree>
    <p:extLst>
      <p:ext uri="{BB962C8B-B14F-4D97-AF65-F5344CB8AC3E}">
        <p14:creationId xmlns:p14="http://schemas.microsoft.com/office/powerpoint/2010/main" val="2052109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Audit on the sustainability strategy: Overview (1)</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447466"/>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Overall audit question:</a:t>
            </a:r>
          </a:p>
          <a:p>
            <a:pPr marL="457200" lvl="1" indent="0" eaLnBrk="0" fontAlgn="base" hangingPunct="0">
              <a:lnSpc>
                <a:spcPct val="150000"/>
              </a:lnSpc>
              <a:spcBef>
                <a:spcPct val="50000"/>
              </a:spcBef>
              <a:spcAft>
                <a:spcPct val="0"/>
              </a:spcAft>
              <a:buNone/>
              <a:defRPr/>
            </a:pPr>
            <a:r>
              <a:rPr lang="en-GB" altLang="de-DE" sz="1800" kern="0" dirty="0">
                <a:solidFill>
                  <a:srgbClr val="336699"/>
                </a:solidFill>
                <a:latin typeface="Verdana" pitchFamily="34" charset="0"/>
                <a:ea typeface="Verdana" pitchFamily="34" charset="0"/>
                <a:cs typeface="Verdana" pitchFamily="34" charset="0"/>
              </a:rPr>
              <a:t>Has the federal government made the necessary operational arrangements to successfully implement its sustainability strategy or are there major shortcomings in the implementation architecture that affect and put at risk both implementation and impact? </a:t>
            </a:r>
          </a:p>
        </p:txBody>
      </p:sp>
    </p:spTree>
    <p:extLst>
      <p:ext uri="{BB962C8B-B14F-4D97-AF65-F5344CB8AC3E}">
        <p14:creationId xmlns:p14="http://schemas.microsoft.com/office/powerpoint/2010/main" val="2455444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rmAutofit/>
          </a:bodyPr>
          <a:lstStyle/>
          <a:p>
            <a:r>
              <a:rPr lang="en-GB" dirty="0"/>
              <a:t>Audit on the sustainability strategy: Overview (2)</a:t>
            </a:r>
          </a:p>
        </p:txBody>
      </p:sp>
      <p:sp>
        <p:nvSpPr>
          <p:cNvPr id="6" name="Foliennummernplatzhalter 5"/>
          <p:cNvSpPr>
            <a:spLocks noGrp="1"/>
          </p:cNvSpPr>
          <p:nvPr>
            <p:ph type="sldNum" sz="quarter" idx="4"/>
          </p:nvPr>
        </p:nvSpPr>
        <p:spPr>
          <a:xfrm>
            <a:off x="7092280" y="4720069"/>
            <a:ext cx="1692002" cy="273844"/>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800">
                <a:solidFill>
                  <a:schemeClr val="tx1"/>
                </a:solidFill>
              </a:defRPr>
            </a:lvl1p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p:cNvSpPr>
            <a:spLocks noChangeArrowheads="1"/>
          </p:cNvSpPr>
          <p:nvPr/>
        </p:nvSpPr>
        <p:spPr bwMode="auto">
          <a:xfrm>
            <a:off x="259036" y="1131590"/>
            <a:ext cx="8640960" cy="2585965"/>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Secondary audit objective:</a:t>
            </a:r>
          </a:p>
          <a:p>
            <a:pPr marL="457200" lvl="1" indent="0" eaLnBrk="0" fontAlgn="base" hangingPunct="0">
              <a:lnSpc>
                <a:spcPct val="150000"/>
              </a:lnSpc>
              <a:spcBef>
                <a:spcPct val="50000"/>
              </a:spcBef>
              <a:spcAft>
                <a:spcPct val="0"/>
              </a:spcAft>
              <a:buNone/>
              <a:defRPr/>
            </a:pPr>
            <a:r>
              <a:rPr lang="en-GB" altLang="de-DE" sz="1800" kern="0" dirty="0">
                <a:solidFill>
                  <a:srgbClr val="336699"/>
                </a:solidFill>
                <a:latin typeface="Verdana" pitchFamily="34" charset="0"/>
                <a:ea typeface="Verdana" pitchFamily="34" charset="0"/>
                <a:cs typeface="Verdana" pitchFamily="34" charset="0"/>
              </a:rPr>
              <a:t>Gain a full overview on the federal government’s strategy, the entities involved, cooperation, steering and coordination and the action already taken and planned for.</a:t>
            </a:r>
          </a:p>
          <a:p>
            <a:pPr marL="457200" lvl="1" indent="0" eaLnBrk="0" fontAlgn="base" hangingPunct="0">
              <a:lnSpc>
                <a:spcPct val="150000"/>
              </a:lnSpc>
              <a:spcBef>
                <a:spcPct val="50000"/>
              </a:spcBef>
              <a:spcAft>
                <a:spcPct val="0"/>
              </a:spcAft>
              <a:buNone/>
              <a:defRPr/>
            </a:pPr>
            <a:r>
              <a:rPr lang="en-GB" altLang="de-DE" sz="1800" b="1" kern="0" dirty="0">
                <a:solidFill>
                  <a:srgbClr val="336699"/>
                </a:solidFill>
                <a:latin typeface="Verdana" pitchFamily="34" charset="0"/>
                <a:ea typeface="Verdana" pitchFamily="34" charset="0"/>
                <a:cs typeface="Verdana" pitchFamily="34" charset="0"/>
                <a:sym typeface="Wingdings" panose="05000000000000000000" pitchFamily="2" charset="2"/>
              </a:rPr>
              <a:t>  Overall governance</a:t>
            </a:r>
            <a:endParaRPr lang="en-GB" altLang="de-DE" sz="1800" kern="0" dirty="0">
              <a:solidFill>
                <a:srgbClr val="336699"/>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val="2186274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923C42-25FA-44E8-B4B6-55991E327529}"/>
              </a:ext>
            </a:extLst>
          </p:cNvPr>
          <p:cNvSpPr>
            <a:spLocks noGrp="1"/>
          </p:cNvSpPr>
          <p:nvPr>
            <p:ph type="title"/>
          </p:nvPr>
        </p:nvSpPr>
        <p:spPr/>
        <p:txBody>
          <a:bodyPr/>
          <a:lstStyle/>
          <a:p>
            <a:r>
              <a:rPr lang="de-DE" dirty="0"/>
              <a:t>Our approach:</a:t>
            </a:r>
          </a:p>
        </p:txBody>
      </p:sp>
      <p:sp>
        <p:nvSpPr>
          <p:cNvPr id="3" name="Foliennummernplatzhalter 2">
            <a:extLst>
              <a:ext uri="{FF2B5EF4-FFF2-40B4-BE49-F238E27FC236}">
                <a16:creationId xmlns:a16="http://schemas.microsoft.com/office/drawing/2014/main" id="{FB6007AA-90EC-4AC3-98C2-F36B6FEBCB7A}"/>
              </a:ext>
            </a:extLst>
          </p:cNvPr>
          <p:cNvSpPr>
            <a:spLocks noGrp="1"/>
          </p:cNvSpPr>
          <p:nvPr>
            <p:ph type="sldNum" sz="quarter" idx="4"/>
          </p:nvPr>
        </p:nvSpPr>
        <p:spPr/>
        <p:txBody>
          <a:bodyPr/>
          <a:lstStyle/>
          <a:p>
            <a:r>
              <a:rPr lang="de-DE" dirty="0">
                <a:latin typeface="Verdana" panose="020B0604030504040204" pitchFamily="34" charset="0"/>
                <a:ea typeface="Verdana" panose="020B0604030504040204" pitchFamily="34" charset="0"/>
                <a:cs typeface="Verdana" panose="020B0604030504040204" pitchFamily="34" charset="0"/>
              </a:rPr>
              <a:t>Jens Rößler / </a:t>
            </a:r>
          </a:p>
          <a:p>
            <a:r>
              <a:rPr lang="de-DE" dirty="0">
                <a:latin typeface="Verdana" panose="020B0604030504040204" pitchFamily="34" charset="0"/>
                <a:ea typeface="Verdana" panose="020B0604030504040204" pitchFamily="34" charset="0"/>
                <a:cs typeface="Verdana" panose="020B0604030504040204" pitchFamily="34" charset="0"/>
              </a:rPr>
              <a:t>Kristin Kerschner</a:t>
            </a:r>
          </a:p>
        </p:txBody>
      </p:sp>
      <p:sp>
        <p:nvSpPr>
          <p:cNvPr id="4" name="Rectangle 7">
            <a:extLst>
              <a:ext uri="{FF2B5EF4-FFF2-40B4-BE49-F238E27FC236}">
                <a16:creationId xmlns:a16="http://schemas.microsoft.com/office/drawing/2014/main" id="{5D25D3B8-E035-4561-B227-E90B80065D45}"/>
              </a:ext>
            </a:extLst>
          </p:cNvPr>
          <p:cNvSpPr>
            <a:spLocks noChangeArrowheads="1"/>
          </p:cNvSpPr>
          <p:nvPr/>
        </p:nvSpPr>
        <p:spPr bwMode="auto">
          <a:xfrm>
            <a:off x="259036" y="1131590"/>
            <a:ext cx="8640960" cy="2603599"/>
          </a:xfrm>
          <a:prstGeom prst="rect">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wrap="square" lIns="92075" tIns="46038" rIns="92075" bIns="46038">
            <a:spAutoFit/>
          </a:bodyPr>
          <a:lstStyle>
            <a:lvl1pPr marL="457200" indent="-457200" defTabSz="762000">
              <a:spcBef>
                <a:spcPct val="20000"/>
              </a:spcBef>
              <a:buChar char="•"/>
              <a:defRPr sz="3200">
                <a:solidFill>
                  <a:schemeClr val="tx1"/>
                </a:solidFill>
                <a:latin typeface="Times New Roman" pitchFamily="18" charset="0"/>
              </a:defRPr>
            </a:lvl1pPr>
            <a:lvl2pPr marL="742950" indent="-285750" defTabSz="762000">
              <a:spcBef>
                <a:spcPct val="20000"/>
              </a:spcBef>
              <a:buChar char="–"/>
              <a:defRPr sz="2800">
                <a:solidFill>
                  <a:schemeClr val="tx1"/>
                </a:solidFill>
                <a:latin typeface="Times New Roman" pitchFamily="18" charset="0"/>
              </a:defRPr>
            </a:lvl2pPr>
            <a:lvl3pPr marL="1143000" indent="-228600" defTabSz="762000">
              <a:spcBef>
                <a:spcPct val="20000"/>
              </a:spcBef>
              <a:buChar char="•"/>
              <a:defRPr sz="2400">
                <a:solidFill>
                  <a:schemeClr val="tx1"/>
                </a:solidFill>
                <a:latin typeface="Times New Roman" pitchFamily="18" charset="0"/>
              </a:defRPr>
            </a:lvl3pPr>
            <a:lvl4pPr marL="1600200" indent="-228600" defTabSz="762000">
              <a:spcBef>
                <a:spcPct val="20000"/>
              </a:spcBef>
              <a:buChar char="–"/>
              <a:defRPr sz="2000">
                <a:solidFill>
                  <a:schemeClr val="tx1"/>
                </a:solidFill>
                <a:latin typeface="Times New Roman" pitchFamily="18" charset="0"/>
              </a:defRPr>
            </a:lvl4pPr>
            <a:lvl5pPr marL="2057400" indent="-228600" defTabSz="762000">
              <a:spcBef>
                <a:spcPct val="20000"/>
              </a:spcBef>
              <a:buChar char="•"/>
              <a:defRPr sz="2000">
                <a:solidFill>
                  <a:schemeClr val="tx1"/>
                </a:solidFill>
                <a:latin typeface="Times New Roman" pitchFamily="18" charset="0"/>
              </a:defRPr>
            </a:lvl5pPr>
            <a:lvl6pPr marL="2514600" indent="-228600" defTabSz="762000" eaLnBrk="0" fontAlgn="base" hangingPunct="0">
              <a:spcBef>
                <a:spcPct val="20000"/>
              </a:spcBef>
              <a:spcAft>
                <a:spcPct val="0"/>
              </a:spcAft>
              <a:buChar char="•"/>
              <a:defRPr sz="2000">
                <a:solidFill>
                  <a:schemeClr val="tx1"/>
                </a:solidFill>
                <a:latin typeface="Times New Roman" pitchFamily="18" charset="0"/>
              </a:defRPr>
            </a:lvl6pPr>
            <a:lvl7pPr marL="2971800" indent="-228600" defTabSz="762000" eaLnBrk="0" fontAlgn="base" hangingPunct="0">
              <a:spcBef>
                <a:spcPct val="20000"/>
              </a:spcBef>
              <a:spcAft>
                <a:spcPct val="0"/>
              </a:spcAft>
              <a:buChar char="•"/>
              <a:defRPr sz="2000">
                <a:solidFill>
                  <a:schemeClr val="tx1"/>
                </a:solidFill>
                <a:latin typeface="Times New Roman" pitchFamily="18" charset="0"/>
              </a:defRPr>
            </a:lvl7pPr>
            <a:lvl8pPr marL="3429000" indent="-228600" defTabSz="762000" eaLnBrk="0" fontAlgn="base" hangingPunct="0">
              <a:spcBef>
                <a:spcPct val="20000"/>
              </a:spcBef>
              <a:spcAft>
                <a:spcPct val="0"/>
              </a:spcAft>
              <a:buChar char="•"/>
              <a:defRPr sz="2000">
                <a:solidFill>
                  <a:schemeClr val="tx1"/>
                </a:solidFill>
                <a:latin typeface="Times New Roman" pitchFamily="18" charset="0"/>
              </a:defRPr>
            </a:lvl8pPr>
            <a:lvl9pPr marL="3886200" indent="-228600" defTabSz="762000" eaLnBrk="0" fontAlgn="base" hangingPunct="0">
              <a:spcBef>
                <a:spcPct val="20000"/>
              </a:spcBef>
              <a:spcAft>
                <a:spcPct val="0"/>
              </a:spcAft>
              <a:buChar char="•"/>
              <a:defRPr sz="2000">
                <a:solidFill>
                  <a:schemeClr val="tx1"/>
                </a:solidFill>
                <a:latin typeface="Times New Roman" pitchFamily="18" charset="0"/>
              </a:defRPr>
            </a:lvl9pPr>
          </a:lstStyle>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Standardized questionnaire (INTOSAI seven-step model)</a:t>
            </a:r>
          </a:p>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cs typeface="Verdana" pitchFamily="34" charset="0"/>
              </a:rPr>
              <a:t>Interview-based audit</a:t>
            </a:r>
          </a:p>
          <a:p>
            <a:pPr eaLnBrk="0" fontAlgn="base" hangingPunct="0">
              <a:lnSpc>
                <a:spcPct val="150000"/>
              </a:lnSpc>
              <a:spcBef>
                <a:spcPct val="50000"/>
              </a:spcBef>
              <a:spcAft>
                <a:spcPct val="0"/>
              </a:spcAft>
              <a:buFont typeface="Wingdings" panose="05000000000000000000" pitchFamily="2" charset="2"/>
              <a:buChar char="Ø"/>
              <a:defRPr/>
            </a:pPr>
            <a:r>
              <a:rPr lang="en-GB" altLang="de-DE" sz="2400" kern="0" dirty="0">
                <a:solidFill>
                  <a:srgbClr val="336699"/>
                </a:solidFill>
                <a:latin typeface="Verdana" pitchFamily="34" charset="0"/>
                <a:ea typeface="Verdana" pitchFamily="34" charset="0"/>
              </a:rPr>
              <a:t>All relevant ministries (14) involved</a:t>
            </a:r>
          </a:p>
        </p:txBody>
      </p:sp>
    </p:spTree>
    <p:extLst>
      <p:ext uri="{BB962C8B-B14F-4D97-AF65-F5344CB8AC3E}">
        <p14:creationId xmlns:p14="http://schemas.microsoft.com/office/powerpoint/2010/main" val="2155083158"/>
      </p:ext>
    </p:extLst>
  </p:cSld>
  <p:clrMapOvr>
    <a:masterClrMapping/>
  </p:clrMapOvr>
</p:sld>
</file>

<file path=ppt/theme/theme1.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2EDF7CA51E3374D9FA4D102273FB243" ma:contentTypeVersion="15" ma:contentTypeDescription="Criar um novo documento." ma:contentTypeScope="" ma:versionID="edec9143e3e30f1b7887b29f84b7adbf">
  <xsd:schema xmlns:xsd="http://www.w3.org/2001/XMLSchema" xmlns:xs="http://www.w3.org/2001/XMLSchema" xmlns:p="http://schemas.microsoft.com/office/2006/metadata/properties" xmlns:ns1="http://schemas.microsoft.com/sharepoint/v3" xmlns:ns2="b4be96da-69ff-438c-950f-3f3921697169" xmlns:ns3="b35aa516-8b0a-4138-9955-50e29acd6df1" xmlns:ns4="770e03b7-2e9f-49d8-9188-c0ecb9acbee3" xmlns:ns5="http://schemas.microsoft.com/sharepoint.v3" xmlns:ns6="3f5d445b-7927-406b-a8e8-a74f465592f6" targetNamespace="http://schemas.microsoft.com/office/2006/metadata/properties" ma:root="true" ma:fieldsID="1a8c2a1f9bb5cea64eb98cd0dcca125e" ns1:_="" ns2:_="" ns3:_="" ns4:_="" ns5:_="" ns6:_="">
    <xsd:import namespace="http://schemas.microsoft.com/sharepoint/v3"/>
    <xsd:import namespace="b4be96da-69ff-438c-950f-3f3921697169"/>
    <xsd:import namespace="b35aa516-8b0a-4138-9955-50e29acd6df1"/>
    <xsd:import namespace="770e03b7-2e9f-49d8-9188-c0ecb9acbee3"/>
    <xsd:import namespace="http://schemas.microsoft.com/sharepoint.v3"/>
    <xsd:import namespace="3f5d445b-7927-406b-a8e8-a74f465592f6"/>
    <xsd:element name="properties">
      <xsd:complexType>
        <xsd:sequence>
          <xsd:element name="documentManagement">
            <xsd:complexType>
              <xsd:all>
                <xsd:element ref="ns2:_dlc_DocId" minOccurs="0"/>
                <xsd:element ref="ns2:_dlc_DocIdUrl" minOccurs="0"/>
                <xsd:element ref="ns2:_dlc_DocIdPersistId" minOccurs="0"/>
                <xsd:element ref="ns3:Descri_x00e7__x00e3_o" minOccurs="0"/>
                <xsd:element ref="ns4:Descri_x00e7__x00e3_o_x0020_da_x0020_Pasta" minOccurs="0"/>
                <xsd:element ref="ns1:RoutingRuleDescription" minOccurs="0"/>
                <xsd:element ref="ns5:CategoryDescription" minOccurs="0"/>
                <xsd:element ref="ns6: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13" nillable="true" ma:displayName="Descrição da Pasta" ma:description="Nova Pasta com descrição"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be96da-69ff-438c-950f-3f3921697169" elementFormDefault="qualified">
    <xsd:import namespace="http://schemas.microsoft.com/office/2006/documentManagement/types"/>
    <xsd:import namespace="http://schemas.microsoft.com/office/infopath/2007/PartnerControls"/>
    <xsd:element name="_dlc_DocId" ma:index="8" nillable="true" ma:displayName="Valor do ID do Documento" ma:description="O valor do ID do documento atribuído a este item." ma:internalName="_dlc_DocId" ma:readOnly="true">
      <xsd:simpleType>
        <xsd:restriction base="dms:Text"/>
      </xsd:simpleType>
    </xsd:element>
    <xsd:element name="_dlc_DocIdUrl" ma:index="9" nillable="true" ma:displayName="ID do Documento" ma:description="Ligaçã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Persistente" ma:description="Manter ID ao adicionar."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35aa516-8b0a-4138-9955-50e29acd6df1" elementFormDefault="qualified">
    <xsd:import namespace="http://schemas.microsoft.com/office/2006/documentManagement/types"/>
    <xsd:import namespace="http://schemas.microsoft.com/office/infopath/2007/PartnerControls"/>
    <xsd:element name="Descri_x00e7__x00e3_o" ma:index="11" nillable="true" ma:displayName="Descrição do Ficheiro" ma:internalName="Descri_x00e7__x00e3_o">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0e03b7-2e9f-49d8-9188-c0ecb9acbee3" elementFormDefault="qualified">
    <xsd:import namespace="http://schemas.microsoft.com/office/2006/documentManagement/types"/>
    <xsd:import namespace="http://schemas.microsoft.com/office/infopath/2007/PartnerControls"/>
    <xsd:element name="Descri_x00e7__x00e3_o_x0020_da_x0020_Pasta" ma:index="12" nillable="true" ma:displayName="Descrição da Pasta" ma:internalName="Descri_x00e7__x00e3_o_x0020_da_x0020_Pas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14" nillable="true" ma:displayName="Descrição" ma:description="A utilizar na biblioteca personalizada (Documentos e Pastas)." ma:internalName="Category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f5d445b-7927-406b-a8e8-a74f465592f6" elementFormDefault="qualified">
    <xsd:import namespace="http://schemas.microsoft.com/office/2006/documentManagement/types"/>
    <xsd:import namespace="http://schemas.microsoft.com/office/infopath/2007/PartnerControls"/>
    <xsd:element name="SharedWithUsers" ma:index="15" nillable="true" ma:displayName="Partilhado Com"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988052b1-3acc-48e6-b629-feae917c74d7" ContentTypeId="0x0101" PreviousValue="tru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dlc_DocId xmlns="b4be96da-69ff-438c-950f-3f3921697169">C7E6XQ7UKCZK-1828874228-23265</_dlc_DocId>
    <_dlc_DocIdUrl xmlns="b4be96da-69ff-438c-950f-3f3921697169">
      <Url>http://portal/sites/dats3/dcp/projetos/_layouts/15/DocIdRedir.aspx?ID=C7E6XQ7UKCZK-1828874228-23265</Url>
      <Description>C7E6XQ7UKCZK-1828874228-23265</Description>
    </_dlc_DocIdUrl>
    <Descri_x00e7__x00e3_o_x0020_da_x0020_Pasta xmlns="770e03b7-2e9f-49d8-9188-c0ecb9acbee3" xsi:nil="true"/>
    <Descri_x00e7__x00e3_o xmlns="b35aa516-8b0a-4138-9955-50e29acd6df1" xsi:nil="true"/>
    <RoutingRuleDescription xmlns="http://schemas.microsoft.com/sharepoint/v3" xsi:nil="true"/>
    <CategoryDescription xmlns="http://schemas.microsoft.com/sharepoint.v3" xsi:nil="true"/>
  </documentManagement>
</p:properties>
</file>

<file path=customXml/itemProps1.xml><?xml version="1.0" encoding="utf-8"?>
<ds:datastoreItem xmlns:ds="http://schemas.openxmlformats.org/officeDocument/2006/customXml" ds:itemID="{0642C9A3-C637-43EB-B470-92E20AA0C9EA}"/>
</file>

<file path=customXml/itemProps2.xml><?xml version="1.0" encoding="utf-8"?>
<ds:datastoreItem xmlns:ds="http://schemas.openxmlformats.org/officeDocument/2006/customXml" ds:itemID="{1B8CA667-7B63-4080-9D09-0444A8028907}"/>
</file>

<file path=customXml/itemProps3.xml><?xml version="1.0" encoding="utf-8"?>
<ds:datastoreItem xmlns:ds="http://schemas.openxmlformats.org/officeDocument/2006/customXml" ds:itemID="{5736159B-E2FB-48E7-B5BB-ADC9D9AF2975}"/>
</file>

<file path=customXml/itemProps4.xml><?xml version="1.0" encoding="utf-8"?>
<ds:datastoreItem xmlns:ds="http://schemas.openxmlformats.org/officeDocument/2006/customXml" ds:itemID="{C9DF431D-0DF2-490B-BD52-ABC4C35C8AE6}"/>
</file>

<file path=customXml/itemProps5.xml><?xml version="1.0" encoding="utf-8"?>
<ds:datastoreItem xmlns:ds="http://schemas.openxmlformats.org/officeDocument/2006/customXml" ds:itemID="{B6DF9463-1BC5-4ABB-9164-229F338A5567}"/>
</file>

<file path=docProps/app.xml><?xml version="1.0" encoding="utf-8"?>
<Properties xmlns="http://schemas.openxmlformats.org/officeDocument/2006/extended-properties" xmlns:vt="http://schemas.openxmlformats.org/officeDocument/2006/docPropsVTypes">
  <Template/>
  <TotalTime>0</TotalTime>
  <Words>545</Words>
  <Application>Microsoft Office PowerPoint</Application>
  <PresentationFormat>Apresentação no Ecrã (16:9)</PresentationFormat>
  <Paragraphs>128</Paragraphs>
  <Slides>15</Slides>
  <Notes>15</Notes>
  <HiddenSlides>0</HiddenSlides>
  <MMClips>0</MMClips>
  <ScaleCrop>false</ScaleCrop>
  <HeadingPairs>
    <vt:vector size="6" baseType="variant">
      <vt:variant>
        <vt:lpstr>Tipos de letra usados</vt:lpstr>
      </vt:variant>
      <vt:variant>
        <vt:i4>4</vt:i4>
      </vt:variant>
      <vt:variant>
        <vt:lpstr>Tema</vt:lpstr>
      </vt:variant>
      <vt:variant>
        <vt:i4>1</vt:i4>
      </vt:variant>
      <vt:variant>
        <vt:lpstr>Títulos dos diapositivos</vt:lpstr>
      </vt:variant>
      <vt:variant>
        <vt:i4>15</vt:i4>
      </vt:variant>
    </vt:vector>
  </HeadingPairs>
  <TitlesOfParts>
    <vt:vector size="20" baseType="lpstr">
      <vt:lpstr>Arial</vt:lpstr>
      <vt:lpstr>Calibri</vt:lpstr>
      <vt:lpstr>Verdana</vt:lpstr>
      <vt:lpstr>Wingdings</vt:lpstr>
      <vt:lpstr>Benutzerdefiniertes Design</vt:lpstr>
      <vt:lpstr>Apresentação do PowerPoint</vt:lpstr>
      <vt:lpstr>The term sustainability is a multi-faceted concept</vt:lpstr>
      <vt:lpstr>First key finding:</vt:lpstr>
      <vt:lpstr>The German SAI supports the 4 INTOSAI approaches</vt:lpstr>
      <vt:lpstr>German SAI’s sustainability strategy</vt:lpstr>
      <vt:lpstr>German SAI’s sustainability strategy</vt:lpstr>
      <vt:lpstr>Audit on the sustainability strategy: Overview (1)</vt:lpstr>
      <vt:lpstr>Audit on the sustainability strategy: Overview (2)</vt:lpstr>
      <vt:lpstr>Our approach:</vt:lpstr>
      <vt:lpstr>Audit on the sustainability strategy: Audit findings (1)</vt:lpstr>
      <vt:lpstr>Audit on the sustainability strategy: Audit findings (2)</vt:lpstr>
      <vt:lpstr>Audit on the sustainability strategy: Audit findings (3)</vt:lpstr>
      <vt:lpstr>Audit on the sustainability strategy: Audit findings (4)</vt:lpstr>
      <vt:lpstr>Audit on the sustainability strategy: Audit findings (5)</vt:lpstr>
      <vt:lpstr>Apresentação do PowerPoint</vt:lpstr>
    </vt:vector>
  </TitlesOfParts>
  <Company>Bundesrechnungshof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BRH</dc:title>
  <dc:creator>Kristin Kerschner</dc:creator>
  <cp:lastModifiedBy>DCP</cp:lastModifiedBy>
  <cp:revision>234</cp:revision>
  <cp:lastPrinted>2019-04-01T16:57:45Z</cp:lastPrinted>
  <dcterms:created xsi:type="dcterms:W3CDTF">2019-01-24T14:35:11Z</dcterms:created>
  <dcterms:modified xsi:type="dcterms:W3CDTF">2019-11-14T15:52:54Z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3bb06023-de89-4f38-80b9-e95bb70cf1ef</vt:lpwstr>
  </property>
  <property fmtid="{D5CDD505-2E9C-101B-9397-08002B2CF9AE}" pid="3" name="ContentTypeId">
    <vt:lpwstr>0x010100A2EDF7CA51E3374D9FA4D102273FB243</vt:lpwstr>
  </property>
</Properties>
</file>